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745" r:id="rId4"/>
  </p:sldMasterIdLst>
  <p:notesMasterIdLst>
    <p:notesMasterId r:id="rId18"/>
  </p:notesMasterIdLst>
  <p:sldIdLst>
    <p:sldId id="382" r:id="rId5"/>
    <p:sldId id="388" r:id="rId6"/>
    <p:sldId id="381" r:id="rId7"/>
    <p:sldId id="385" r:id="rId8"/>
    <p:sldId id="326" r:id="rId9"/>
    <p:sldId id="367" r:id="rId10"/>
    <p:sldId id="369" r:id="rId11"/>
    <p:sldId id="341" r:id="rId12"/>
    <p:sldId id="333" r:id="rId13"/>
    <p:sldId id="387" r:id="rId14"/>
    <p:sldId id="307" r:id="rId15"/>
    <p:sldId id="393" r:id="rId16"/>
    <p:sldId id="392" r:id="rId1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FF6600"/>
    <a:srgbClr val="FF66CC"/>
    <a:srgbClr val="CC00FF"/>
    <a:srgbClr val="FF00FF"/>
    <a:srgbClr val="339966"/>
    <a:srgbClr val="008080"/>
    <a:srgbClr val="008000"/>
    <a:srgbClr val="FF9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5"/>
  </p:normalViewPr>
  <p:slideViewPr>
    <p:cSldViewPr snapToGrid="0" snapToObjects="1">
      <p:cViewPr>
        <p:scale>
          <a:sx n="75" d="100"/>
          <a:sy n="75" d="100"/>
        </p:scale>
        <p:origin x="936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ACFD042-7003-4412-A7DB-260D18D77972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7842C4-F249-4601-B988-ABA402E89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34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9450" y="811213"/>
            <a:ext cx="5399088" cy="4049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fld id="{96C072A1-D022-4D01-A2E6-23C33DE0ED22}" type="slidenum">
              <a:rPr kumimoji="1" lang="zh-TW" altLang="en-US" smtClean="0">
                <a:solidFill>
                  <a:srgbClr val="000000"/>
                </a:solidFill>
                <a:latin typeface="Lucida Grande"/>
                <a:sym typeface="Lucida Grande"/>
              </a:rPr>
              <a:pPr eaLnBrk="1" hangingPunct="1">
                <a:defRPr/>
              </a:pPr>
              <a:t>1</a:t>
            </a:fld>
            <a:endParaRPr kumimoji="1" lang="zh-TW" altLang="en-US" dirty="0" smtClean="0">
              <a:solidFill>
                <a:srgbClr val="000000"/>
              </a:solidFill>
              <a:latin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365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6187E-1D03-4E2A-9456-52EAEFCEDE87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5" tIns="46067" rIns="92135" bIns="46067" anchor="b"/>
          <a:lstStyle>
            <a:lvl1pPr defTabSz="920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20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20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C638F-56B5-485A-BC2C-104F96AE06EE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20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zh-TW" dirty="0" smtClean="0"/>
              <a:t>青少年在面對這些問題的時候,他們的心田是如何的呢?</a:t>
            </a:r>
            <a:endParaRPr lang="zh-TW" altLang="en-US" dirty="0" smtClean="0"/>
          </a:p>
          <a:p>
            <a:pPr>
              <a:spcBef>
                <a:spcPct val="0"/>
              </a:spcBef>
            </a:pP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2944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1196-5AE1-4F73-8D63-2EA82F04804E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C638-2A85-4304-AB0B-AA9717571B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85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C02F-C345-4F30-A399-631C2CDE4C88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F72A-B60D-4447-9D5C-939145E3E0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63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890D-5DF5-4825-A7D1-8522B542D023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A6A5-3446-48D5-BE7A-30072D416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3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7" indent="0" algn="ctr">
              <a:buNone/>
              <a:defRPr/>
            </a:lvl2pPr>
            <a:lvl3pPr marL="913914" indent="0" algn="ctr">
              <a:buNone/>
              <a:defRPr/>
            </a:lvl3pPr>
            <a:lvl4pPr marL="1370871" indent="0" algn="ctr">
              <a:buNone/>
              <a:defRPr/>
            </a:lvl4pPr>
            <a:lvl5pPr marL="1827828" indent="0" algn="ctr">
              <a:buNone/>
              <a:defRPr/>
            </a:lvl5pPr>
            <a:lvl6pPr marL="2284785" indent="0" algn="ctr">
              <a:buNone/>
              <a:defRPr/>
            </a:lvl6pPr>
            <a:lvl7pPr marL="2741742" indent="0" algn="ctr">
              <a:buNone/>
              <a:defRPr/>
            </a:lvl7pPr>
            <a:lvl8pPr marL="3198672" indent="0" algn="ctr">
              <a:buNone/>
              <a:defRPr/>
            </a:lvl8pPr>
            <a:lvl9pPr marL="3655652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D2B0-CA66-4A1E-87A6-9CE6B08FA9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6809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DB04-8611-4DCE-8410-10027ECC0B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43561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7" indent="0">
              <a:buNone/>
              <a:defRPr sz="1800"/>
            </a:lvl2pPr>
            <a:lvl3pPr marL="913914" indent="0">
              <a:buNone/>
              <a:defRPr sz="1600"/>
            </a:lvl3pPr>
            <a:lvl4pPr marL="1370871" indent="0">
              <a:buNone/>
              <a:defRPr sz="1400"/>
            </a:lvl4pPr>
            <a:lvl5pPr marL="1827828" indent="0">
              <a:buNone/>
              <a:defRPr sz="1400"/>
            </a:lvl5pPr>
            <a:lvl6pPr marL="2284785" indent="0">
              <a:buNone/>
              <a:defRPr sz="1400"/>
            </a:lvl6pPr>
            <a:lvl7pPr marL="2741742" indent="0">
              <a:buNone/>
              <a:defRPr sz="1400"/>
            </a:lvl7pPr>
            <a:lvl8pPr marL="3198672" indent="0">
              <a:buNone/>
              <a:defRPr sz="1400"/>
            </a:lvl8pPr>
            <a:lvl9pPr marL="3655652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E6B62-FB35-497E-8585-8C2B5DF84D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7541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D083-8411-4F8B-A027-D7C0291CA8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3248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7" indent="0">
              <a:buNone/>
              <a:defRPr sz="2000" b="1"/>
            </a:lvl2pPr>
            <a:lvl3pPr marL="913914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8" indent="0">
              <a:buNone/>
              <a:defRPr sz="1600" b="1"/>
            </a:lvl5pPr>
            <a:lvl6pPr marL="2284785" indent="0">
              <a:buNone/>
              <a:defRPr sz="1600" b="1"/>
            </a:lvl6pPr>
            <a:lvl7pPr marL="2741742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7" indent="0">
              <a:buNone/>
              <a:defRPr sz="2000" b="1"/>
            </a:lvl2pPr>
            <a:lvl3pPr marL="913914" indent="0">
              <a:buNone/>
              <a:defRPr sz="1800" b="1"/>
            </a:lvl3pPr>
            <a:lvl4pPr marL="1370871" indent="0">
              <a:buNone/>
              <a:defRPr sz="1600" b="1"/>
            </a:lvl4pPr>
            <a:lvl5pPr marL="1827828" indent="0">
              <a:buNone/>
              <a:defRPr sz="1600" b="1"/>
            </a:lvl5pPr>
            <a:lvl6pPr marL="2284785" indent="0">
              <a:buNone/>
              <a:defRPr sz="1600" b="1"/>
            </a:lvl6pPr>
            <a:lvl7pPr marL="2741742" indent="0">
              <a:buNone/>
              <a:defRPr sz="1600" b="1"/>
            </a:lvl7pPr>
            <a:lvl8pPr marL="3198672" indent="0">
              <a:buNone/>
              <a:defRPr sz="1600" b="1"/>
            </a:lvl8pPr>
            <a:lvl9pPr marL="36556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D61C-2DEC-4844-9431-8ABB57A0E14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35712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B4BA-90CE-4BE4-8CCB-FC48512676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8687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9114-EADC-4BDF-9212-EA65B95265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64180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7" indent="0">
              <a:buNone/>
              <a:defRPr sz="1200"/>
            </a:lvl2pPr>
            <a:lvl3pPr marL="913914" indent="0">
              <a:buNone/>
              <a:defRPr sz="1000"/>
            </a:lvl3pPr>
            <a:lvl4pPr marL="1370871" indent="0">
              <a:buNone/>
              <a:defRPr sz="900"/>
            </a:lvl4pPr>
            <a:lvl5pPr marL="1827828" indent="0">
              <a:buNone/>
              <a:defRPr sz="900"/>
            </a:lvl5pPr>
            <a:lvl6pPr marL="2284785" indent="0">
              <a:buNone/>
              <a:defRPr sz="900"/>
            </a:lvl6pPr>
            <a:lvl7pPr marL="2741742" indent="0">
              <a:buNone/>
              <a:defRPr sz="900"/>
            </a:lvl7pPr>
            <a:lvl8pPr marL="3198672" indent="0">
              <a:buNone/>
              <a:defRPr sz="900"/>
            </a:lvl8pPr>
            <a:lvl9pPr marL="36556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3479-EF0D-4214-A7E0-FC81434578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7722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BAB7-EC3C-49D1-99A7-6CCDA19810A9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D325-CE1C-4DF2-88F9-CD263F2F2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781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7" indent="0">
              <a:buNone/>
              <a:defRPr sz="2800"/>
            </a:lvl2pPr>
            <a:lvl3pPr marL="913914" indent="0">
              <a:buNone/>
              <a:defRPr sz="2400"/>
            </a:lvl3pPr>
            <a:lvl4pPr marL="1370871" indent="0">
              <a:buNone/>
              <a:defRPr sz="2000"/>
            </a:lvl4pPr>
            <a:lvl5pPr marL="1827828" indent="0">
              <a:buNone/>
              <a:defRPr sz="2000"/>
            </a:lvl5pPr>
            <a:lvl6pPr marL="2284785" indent="0">
              <a:buNone/>
              <a:defRPr sz="2000"/>
            </a:lvl6pPr>
            <a:lvl7pPr marL="2741742" indent="0">
              <a:buNone/>
              <a:defRPr sz="2000"/>
            </a:lvl7pPr>
            <a:lvl8pPr marL="3198672" indent="0">
              <a:buNone/>
              <a:defRPr sz="2000"/>
            </a:lvl8pPr>
            <a:lvl9pPr marL="3655652" indent="0">
              <a:buNone/>
              <a:defRPr sz="2000"/>
            </a:lvl9pPr>
          </a:lstStyle>
          <a:p>
            <a:pPr lvl="0"/>
            <a:endParaRPr lang="zh-TW" altLang="en-US" noProof="0">
              <a:sym typeface="Lucida Grande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7" indent="0">
              <a:buNone/>
              <a:defRPr sz="1200"/>
            </a:lvl2pPr>
            <a:lvl3pPr marL="913914" indent="0">
              <a:buNone/>
              <a:defRPr sz="1000"/>
            </a:lvl3pPr>
            <a:lvl4pPr marL="1370871" indent="0">
              <a:buNone/>
              <a:defRPr sz="900"/>
            </a:lvl4pPr>
            <a:lvl5pPr marL="1827828" indent="0">
              <a:buNone/>
              <a:defRPr sz="900"/>
            </a:lvl5pPr>
            <a:lvl6pPr marL="2284785" indent="0">
              <a:buNone/>
              <a:defRPr sz="900"/>
            </a:lvl6pPr>
            <a:lvl7pPr marL="2741742" indent="0">
              <a:buNone/>
              <a:defRPr sz="900"/>
            </a:lvl7pPr>
            <a:lvl8pPr marL="3198672" indent="0">
              <a:buNone/>
              <a:defRPr sz="900"/>
            </a:lvl8pPr>
            <a:lvl9pPr marL="36556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3783-CF9D-4083-A4C4-DE5C8BB305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087245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2879-61E4-4590-A757-29DCE11D27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44067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90488"/>
            <a:ext cx="6019800" cy="67675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2866-BB96-4DEB-B4CA-7F7814AD33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7109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90488"/>
            <a:ext cx="8229600" cy="150971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2" y="1600200"/>
            <a:ext cx="40386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4305302"/>
            <a:ext cx="40386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2" y="4305302"/>
            <a:ext cx="4038600" cy="25527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5B06-681B-45DC-A518-B51FE27516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9128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0F26-9CA6-4DB4-949C-EAF4ED303ECE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BA3D-0741-4A4E-832B-B48A6EF9D7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759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A2F2-5716-4C33-9321-6A25893C8F1C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01CF-3E33-42EC-B17E-3A05982025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4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B7D7-4E52-4D1B-ADEE-F8EE31E821DF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5BDB-B7CE-4D21-BB04-B12CE3F681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397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B0D6E-D2FD-460A-8175-BD62DB9DBBA5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F9E1-9C7B-4AAB-B2A8-F7E6A18E46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368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C2F6-F7DB-4D28-9710-22289AA772A7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98EF1-1258-463E-B242-59345083B3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562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46CF-AE81-4B80-85D9-3DD2F7024E2A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CF73-C666-496A-9784-FBA2C1F0B5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E88A-9A10-4BAA-8703-2C58E8F85F91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35C-B6A7-4C3A-91BA-C434B1ED65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20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4982-59B4-4600-80E1-3509F7A76227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832A-689C-4D3B-9C4E-7DFAF9E5C5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78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18CB-268C-431D-BAEF-5D7128807000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6333-6308-46FD-B279-1C53C211FE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586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A39B-5F33-4C6B-AEE1-AE9B12B2E525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9FBF-CD78-4E92-98C6-5F493478A7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669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CCFB-D583-4CD7-9534-733BF6FC95FB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991E-3D2D-4579-A8DB-41C7F1B8DA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345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20C3-856F-40CB-A777-6A364730BB85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4D13-BE6D-4B53-BD52-2F98653E46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32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6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5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25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5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2A15-70E2-46F6-ACA7-1DD6D5736559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8F6F-0C8C-4E04-92A6-A517041808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127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0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6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30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9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47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1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8635-5BED-495C-9802-9C34D9C8FE74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713E-EF9B-485F-ADEB-59FD355370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5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6DD6-9BBD-4528-B950-A07E8C0A0393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9FB5-A6EC-4EE0-A25B-408A35E5C6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57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376A-A889-4870-8BD6-DDCA55A0B5B7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F60D-5D18-48AA-9A5F-F961525581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07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0744-BED8-461E-B3D6-7902975231DB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9D4E-414D-4E49-8580-5F278EEE4E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39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D2CC-B4CE-4788-9371-BF3E96DFC30D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3C04-B31F-46E2-AE7A-4FA542839C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6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F3C164-1AD4-4ABA-9DD7-6D35804A1C2D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0C10C5-6552-46A5-86F8-F4051EC2C2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36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Lucida Grande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36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altLang="zh-TW" smtClean="0">
                <a:sym typeface="Lucida Grande"/>
              </a:rPr>
              <a:t>Second level</a:t>
            </a:r>
          </a:p>
          <a:p>
            <a:pPr lvl="2"/>
            <a:r>
              <a:rPr lang="en-US" altLang="zh-TW" smtClean="0">
                <a:sym typeface="Lucida Grande"/>
              </a:rPr>
              <a:t>Third level</a:t>
            </a:r>
          </a:p>
          <a:p>
            <a:pPr lvl="3"/>
            <a:r>
              <a:rPr lang="en-US" altLang="zh-TW" smtClean="0">
                <a:sym typeface="Lucida Grande"/>
              </a:rPr>
              <a:t>Fourth level</a:t>
            </a:r>
          </a:p>
          <a:p>
            <a:pPr lvl="4"/>
            <a:r>
              <a:rPr lang="en-US" altLang="zh-TW" smtClean="0">
                <a:sym typeface="Lucida Grande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6" tIns="45716" rIns="91436" bIns="45716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F9385E-4DC7-4FB2-99D9-03236D2A4A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50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hf hdr="0" ftr="0" dt="0"/>
  <p:txStyles>
    <p:titleStyle>
      <a:lvl1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/>
        </a:defRPr>
      </a:lvl2pPr>
      <a:lvl3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/>
        </a:defRPr>
      </a:lvl3pPr>
      <a:lvl4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/>
        </a:defRPr>
      </a:lvl4pPr>
      <a:lvl5pPr marL="38100" indent="-381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/>
        </a:defRPr>
      </a:lvl5pPr>
      <a:lvl6pPr marL="4966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 charset="0"/>
        </a:defRPr>
      </a:lvl6pPr>
      <a:lvl7pPr marL="953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 charset="0"/>
        </a:defRPr>
      </a:lvl7pPr>
      <a:lvl8pPr marL="1410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 charset="0"/>
        </a:defRPr>
      </a:lvl8pPr>
      <a:lvl9pPr marL="18675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sym typeface="Lucida Grande" charset="0"/>
        </a:defRPr>
      </a:lvl9pPr>
    </p:titleStyle>
    <p:bodyStyle>
      <a:lvl1pPr marL="381000" indent="-341313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730250" indent="-284163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sym typeface="Lucida Grande"/>
        </a:defRPr>
      </a:lvl2pPr>
      <a:lvl3pPr marL="1130300" indent="-227013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sym typeface="Lucida Grande"/>
        </a:defRPr>
      </a:lvl3pPr>
      <a:lvl4pPr marL="1587500" indent="-227013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sym typeface="Lucida Grande"/>
        </a:defRPr>
      </a:lvl4pPr>
      <a:lvl5pPr marL="2044700" indent="-227013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sym typeface="Lucida Grande"/>
        </a:defRPr>
      </a:lvl5pPr>
      <a:lvl6pPr marL="2502138" indent="-228478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Lucida Grande" charset="0"/>
        </a:defRPr>
      </a:lvl6pPr>
      <a:lvl7pPr marL="2959091" indent="-228478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Lucida Grande" charset="0"/>
        </a:defRPr>
      </a:lvl7pPr>
      <a:lvl8pPr marL="3416042" indent="-228478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Lucida Grande" charset="0"/>
        </a:defRPr>
      </a:lvl8pPr>
      <a:lvl9pPr marL="3873004" indent="-228478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sym typeface="Lucida Grande" charset="0"/>
        </a:defRPr>
      </a:lvl9pPr>
    </p:bodyStyle>
    <p:otherStyle>
      <a:defPPr>
        <a:defRPr lang="zh-TW"/>
      </a:defPPr>
      <a:lvl1pPr marL="0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4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1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8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5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42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72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52" algn="l" defTabSz="9139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11FCB4-A357-4189-8967-2BE57C507C91}" type="datetimeFigureOut">
              <a:rPr lang="zh-TW" altLang="en-US"/>
              <a:pPr>
                <a:defRPr/>
              </a:pPr>
              <a:t>2019/8/20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B2CEC9-6449-4869-AE13-DB827453C5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91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8DBF-2311-0B45-8150-3B3312A3319A}" type="datetimeFigureOut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2019/8/20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9CB4-225B-3D46-94DD-D5F7B6B3A7D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file:///C:\Users\user\AppData\&#24471;&#21213;&#32773;&#35347;&#32244;&#35506;&#31243;\10505&#36001;&#21830;\&#19977;&#27665;213&#35430;&#25945;\&#19977;&#27665;&#22283;&#20013;&#36001;&#21830;&#35506;&#35430;&#25945;&#29677;&#24515;&#24471;&#22238;&#25033;201605.ppt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ucida Grande"/>
                <a:sym typeface="Lucida Grande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/>
                <a:sym typeface="Lucida Grande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ucida Grande"/>
                <a:sym typeface="Lucida Grande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B498F8-7126-461C-8395-6E3A1E872F4D}" type="slidenum">
              <a:rPr lang="zh-TW" altLang="en-US" sz="1200" smtClean="0">
                <a:solidFill>
                  <a:srgbClr val="898989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lang="en-US" altLang="zh-TW" sz="1200" dirty="0" smtClean="0">
              <a:solidFill>
                <a:srgbClr val="898989"/>
              </a:solidFill>
              <a:ea typeface="新細明體" panose="02020500000000000000" pitchFamily="18" charset="-12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52688"/>
            <a:ext cx="7772400" cy="2077271"/>
          </a:xfrm>
        </p:spPr>
        <p:txBody>
          <a:bodyPr rIns="132020"/>
          <a:lstStyle/>
          <a:p>
            <a:pPr indent="0" eaLnBrk="1" hangingPunct="1">
              <a:spcBef>
                <a:spcPts val="1800"/>
              </a:spcBef>
              <a:spcAft>
                <a:spcPts val="1200"/>
              </a:spcAft>
            </a:pPr>
            <a:r>
              <a:rPr kumimoji="1" lang="zh-TW" altLang="en-US" sz="60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kumimoji="1" lang="zh-TW" altLang="en-US" sz="60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教育在</a:t>
            </a:r>
            <a:r>
              <a:rPr kumimoji="1" lang="zh-TW" altLang="en-US" sz="60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kumimoji="1" lang="en-US" altLang="zh-TW" sz="24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1" lang="en-US" altLang="zh-TW" sz="24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1" lang="en-US" altLang="zh-TW" sz="32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kumimoji="1" lang="zh-TW" altLang="en-US" sz="32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台灣得勝者計畫</a:t>
            </a:r>
            <a:r>
              <a:rPr kumimoji="1" lang="en-US" altLang="zh-TW" sz="32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32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校園實施概況</a:t>
            </a:r>
            <a:r>
              <a:rPr kumimoji="1" lang="en-US" altLang="zh-TW" sz="3200" b="1" dirty="0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kumimoji="1" lang="zh-TW" altLang="en-US" sz="3200" b="1" dirty="0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268" name="圖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9117" y="4390231"/>
            <a:ext cx="3482591" cy="107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8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611188" y="1127125"/>
            <a:ext cx="8208962" cy="5648325"/>
            <a:chOff x="0" y="0"/>
            <a:chExt cx="7925970" cy="5583447"/>
          </a:xfrm>
        </p:grpSpPr>
        <p:pic>
          <p:nvPicPr>
            <p:cNvPr id="27652" name="圖片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492" y="3934915"/>
              <a:ext cx="1196670" cy="164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3" name="Group 4"/>
            <p:cNvGrpSpPr>
              <a:grpSpLocks/>
            </p:cNvGrpSpPr>
            <p:nvPr/>
          </p:nvGrpSpPr>
          <p:grpSpPr bwMode="auto">
            <a:xfrm>
              <a:off x="0" y="0"/>
              <a:ext cx="7925970" cy="5473960"/>
              <a:chOff x="0" y="0"/>
              <a:chExt cx="7925637" cy="5474073"/>
            </a:xfrm>
          </p:grpSpPr>
          <p:grpSp>
            <p:nvGrpSpPr>
              <p:cNvPr id="27656" name="Group 5"/>
              <p:cNvGrpSpPr>
                <a:grpSpLocks/>
              </p:cNvGrpSpPr>
              <p:nvPr/>
            </p:nvGrpSpPr>
            <p:grpSpPr bwMode="auto">
              <a:xfrm>
                <a:off x="2004149" y="1109832"/>
                <a:ext cx="3541141" cy="2467622"/>
                <a:chOff x="0" y="0"/>
                <a:chExt cx="4090" cy="3370"/>
              </a:xfrm>
            </p:grpSpPr>
            <p:sp>
              <p:nvSpPr>
                <p:cNvPr id="27673" name="AutoShape 5"/>
                <p:cNvSpPr>
                  <a:spLocks noChangeArrowheads="1"/>
                </p:cNvSpPr>
                <p:nvPr/>
              </p:nvSpPr>
              <p:spPr bwMode="auto">
                <a:xfrm>
                  <a:off x="1031" y="0"/>
                  <a:ext cx="2069" cy="17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/>
                  <a:endParaRPr lang="zh-TW" altLang="zh-TW" sz="1300">
                    <a:solidFill>
                      <a:srgbClr val="FFFFFF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7674" name="AutoShape 6"/>
                <p:cNvSpPr>
                  <a:spLocks noChangeArrowheads="1"/>
                </p:cNvSpPr>
                <p:nvPr/>
              </p:nvSpPr>
              <p:spPr bwMode="auto">
                <a:xfrm>
                  <a:off x="2072" y="1729"/>
                  <a:ext cx="2020" cy="164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/>
                  <a:endParaRPr lang="zh-TW" altLang="zh-TW" sz="1300">
                    <a:solidFill>
                      <a:srgbClr val="660066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7675" name="AutoShape 7"/>
                <p:cNvSpPr>
                  <a:spLocks noChangeArrowheads="1"/>
                </p:cNvSpPr>
                <p:nvPr/>
              </p:nvSpPr>
              <p:spPr bwMode="auto">
                <a:xfrm>
                  <a:off x="-3" y="1729"/>
                  <a:ext cx="2075" cy="164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38100">
                  <a:solidFill>
                    <a:srgbClr val="F2F2F2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eaLnBrk="1" hangingPunct="1"/>
                  <a:endParaRPr lang="zh-TW" altLang="zh-TW" sz="1300">
                    <a:solidFill>
                      <a:srgbClr val="CC3300"/>
                    </a:solidFill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  <p:sp>
            <p:nvSpPr>
              <p:cNvPr id="33801" name="Text Box 123"/>
              <p:cNvSpPr txBox="1">
                <a:spLocks noChangeArrowheads="1"/>
              </p:cNvSpPr>
              <p:nvPr/>
            </p:nvSpPr>
            <p:spPr bwMode="auto">
              <a:xfrm>
                <a:off x="3454726" y="1545759"/>
                <a:ext cx="962541" cy="820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zh-TW" altLang="zh-TW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面對差異</a:t>
                </a:r>
              </a:p>
            </p:txBody>
          </p:sp>
          <p:sp>
            <p:nvSpPr>
              <p:cNvPr id="33802" name="Text Box 126"/>
              <p:cNvSpPr txBox="1">
                <a:spLocks noChangeArrowheads="1"/>
              </p:cNvSpPr>
              <p:nvPr/>
            </p:nvSpPr>
            <p:spPr bwMode="auto">
              <a:xfrm>
                <a:off x="2538166" y="2782366"/>
                <a:ext cx="862915" cy="8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zh-TW" altLang="zh-TW" sz="24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面對衝突</a:t>
                </a:r>
              </a:p>
            </p:txBody>
          </p:sp>
          <p:sp>
            <p:nvSpPr>
              <p:cNvPr id="33803" name="Text Box 120"/>
              <p:cNvSpPr txBox="1">
                <a:spLocks noChangeArrowheads="1"/>
              </p:cNvSpPr>
              <p:nvPr/>
            </p:nvSpPr>
            <p:spPr bwMode="auto">
              <a:xfrm>
                <a:off x="4306912" y="2785504"/>
                <a:ext cx="964073" cy="820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  <a:defRPr/>
                </a:pPr>
                <a:r>
                  <a:rPr lang="zh-TW" altLang="zh-TW" sz="2400" b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面對傷害</a:t>
                </a:r>
              </a:p>
            </p:txBody>
          </p:sp>
          <p:sp>
            <p:nvSpPr>
              <p:cNvPr id="33804" name="Rectangle 10"/>
              <p:cNvSpPr>
                <a:spLocks noChangeArrowheads="1"/>
              </p:cNvSpPr>
              <p:nvPr/>
            </p:nvSpPr>
            <p:spPr bwMode="auto">
              <a:xfrm>
                <a:off x="3171174" y="2454382"/>
                <a:ext cx="1247625" cy="699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全真粗圓體"/>
                    <a:cs typeface="全真粗圓體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zh-TW" altLang="zh-TW" sz="2800" b="1" dirty="0" smtClean="0">
                    <a:solidFill>
                      <a:srgbClr val="0066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zh-TW" sz="2000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生命贏家 得勝者</a:t>
                </a:r>
              </a:p>
            </p:txBody>
          </p:sp>
          <p:sp>
            <p:nvSpPr>
              <p:cNvPr id="27661" name="Text Box 66"/>
              <p:cNvSpPr txBox="1">
                <a:spLocks noChangeArrowheads="1"/>
              </p:cNvSpPr>
              <p:nvPr/>
            </p:nvSpPr>
            <p:spPr bwMode="auto">
              <a:xfrm>
                <a:off x="904147" y="1635024"/>
                <a:ext cx="1590608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zh-TW" sz="1600" b="1">
                    <a:solidFill>
                      <a:srgbClr val="FF6600"/>
                    </a:solidFill>
                    <a:latin typeface="標楷體" pitchFamily="65" charset="-120"/>
                    <a:ea typeface="微軟正黑體" pitchFamily="34" charset="-120"/>
                    <a:sym typeface="Futura"/>
                  </a:rPr>
                  <a:t>情緒管理課程</a:t>
                </a:r>
              </a:p>
            </p:txBody>
          </p:sp>
          <p:cxnSp>
            <p:nvCxnSpPr>
              <p:cNvPr id="27662" name="AutoShape 65"/>
              <p:cNvCxnSpPr>
                <a:cxnSpLocks noChangeShapeType="1"/>
              </p:cNvCxnSpPr>
              <p:nvPr/>
            </p:nvCxnSpPr>
            <p:spPr bwMode="auto">
              <a:xfrm>
                <a:off x="904147" y="1635024"/>
                <a:ext cx="2316419" cy="319932"/>
              </a:xfrm>
              <a:prstGeom prst="bentConnector3">
                <a:avLst>
                  <a:gd name="adj1" fmla="val 57227"/>
                </a:avLst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3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0" y="2659946"/>
                <a:ext cx="2708454" cy="232539"/>
              </a:xfrm>
              <a:prstGeom prst="bentConnector3">
                <a:avLst>
                  <a:gd name="adj1" fmla="val 54593"/>
                </a:avLst>
              </a:prstGeom>
              <a:noFill/>
              <a:ln w="9525">
                <a:solidFill>
                  <a:srgbClr val="660066"/>
                </a:solidFill>
                <a:miter lim="800000"/>
                <a:headE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64" name="Text Box 66"/>
              <p:cNvSpPr txBox="1">
                <a:spLocks noChangeArrowheads="1"/>
              </p:cNvSpPr>
              <p:nvPr/>
            </p:nvSpPr>
            <p:spPr bwMode="auto">
              <a:xfrm>
                <a:off x="69881" y="2598785"/>
                <a:ext cx="1782688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zh-TW" sz="1600" b="1">
                    <a:solidFill>
                      <a:srgbClr val="993300"/>
                    </a:solidFill>
                    <a:latin typeface="標楷體" pitchFamily="65" charset="-120"/>
                    <a:ea typeface="微軟正黑體" pitchFamily="34" charset="-120"/>
                    <a:sym typeface="Futura"/>
                  </a:rPr>
                  <a:t>問題處理課程</a:t>
                </a:r>
              </a:p>
            </p:txBody>
          </p:sp>
          <p:cxnSp>
            <p:nvCxnSpPr>
              <p:cNvPr id="27665" name="AutoShape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4528772" y="1848561"/>
                <a:ext cx="2701888" cy="216825"/>
              </a:xfrm>
              <a:prstGeom prst="bentConnector3">
                <a:avLst>
                  <a:gd name="adj1" fmla="val 62958"/>
                </a:avLst>
              </a:prstGeom>
              <a:noFill/>
              <a:ln w="9525">
                <a:solidFill>
                  <a:srgbClr val="FF3399"/>
                </a:solidFill>
                <a:miter lim="800000"/>
                <a:headEnd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66" name="Text Box 22"/>
              <p:cNvSpPr txBox="1">
                <a:spLocks noChangeArrowheads="1"/>
              </p:cNvSpPr>
              <p:nvPr/>
            </p:nvSpPr>
            <p:spPr bwMode="auto">
              <a:xfrm>
                <a:off x="5248243" y="1817719"/>
                <a:ext cx="2260505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9pPr>
              </a:lstStyle>
              <a:p>
                <a:pPr algn="ctr" eaLnBrk="1" hangingPunct="1"/>
                <a:r>
                  <a:rPr lang="zh-TW" altLang="zh-TW" sz="1600" b="1">
                    <a:solidFill>
                      <a:srgbClr val="FF0066"/>
                    </a:solidFill>
                    <a:latin typeface="標楷體" pitchFamily="65" charset="-120"/>
                    <a:ea typeface="微軟正黑體" pitchFamily="34" charset="-120"/>
                    <a:sym typeface="Futura"/>
                  </a:rPr>
                  <a:t>性別平等教育課程</a:t>
                </a:r>
              </a:p>
            </p:txBody>
          </p:sp>
          <p:sp>
            <p:nvSpPr>
              <p:cNvPr id="27667" name="Text Box 59"/>
              <p:cNvSpPr txBox="1">
                <a:spLocks noChangeArrowheads="1"/>
              </p:cNvSpPr>
              <p:nvPr/>
            </p:nvSpPr>
            <p:spPr bwMode="auto">
              <a:xfrm>
                <a:off x="6518152" y="3130607"/>
                <a:ext cx="1407485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zh-TW" sz="1600" b="1">
                    <a:solidFill>
                      <a:srgbClr val="A50021"/>
                    </a:solidFill>
                    <a:latin typeface="標楷體" pitchFamily="65" charset="-120"/>
                    <a:ea typeface="微軟正黑體" pitchFamily="34" charset="-120"/>
                    <a:sym typeface="Futura"/>
                  </a:rPr>
                  <a:t>寬恕教育課程</a:t>
                </a:r>
              </a:p>
            </p:txBody>
          </p:sp>
          <p:cxnSp>
            <p:nvCxnSpPr>
              <p:cNvPr id="27668" name="AutoShape 65"/>
              <p:cNvCxnSpPr>
                <a:cxnSpLocks noChangeShapeType="1"/>
                <a:stCxn id="33803" idx="3"/>
              </p:cNvCxnSpPr>
              <p:nvPr/>
            </p:nvCxnSpPr>
            <p:spPr bwMode="auto">
              <a:xfrm>
                <a:off x="5270779" y="3196239"/>
                <a:ext cx="2516057" cy="28944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990033"/>
                </a:solidFill>
                <a:miter lim="800000"/>
                <a:headEnd type="diamond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7669" name="Picture 29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877" y="3586395"/>
                <a:ext cx="1309915" cy="1765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3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774" y="0"/>
                <a:ext cx="1246093" cy="1586561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1" name="文字方塊 31"/>
              <p:cNvSpPr txBox="1">
                <a:spLocks noChangeArrowheads="1"/>
              </p:cNvSpPr>
              <p:nvPr/>
            </p:nvSpPr>
            <p:spPr bwMode="auto">
              <a:xfrm>
                <a:off x="4206872" y="3628038"/>
                <a:ext cx="1702866" cy="334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全真粗圓體"/>
                    <a:cs typeface="全真粗圓體"/>
                  </a:defRPr>
                </a:lvl9pPr>
              </a:lstStyle>
              <a:p>
                <a:pPr eaLnBrk="1" hangingPunct="1"/>
                <a:r>
                  <a:rPr lang="zh-TW" altLang="en-US" sz="1600" b="1">
                    <a:solidFill>
                      <a:srgbClr val="0000CC"/>
                    </a:solidFill>
                    <a:latin typeface="微軟正黑體" pitchFamily="34" charset="-120"/>
                    <a:ea typeface="微軟正黑體" pitchFamily="34" charset="-120"/>
                  </a:rPr>
                  <a:t>財商智富</a:t>
                </a:r>
                <a:r>
                  <a:rPr lang="en-US" altLang="zh-TW" sz="1600" b="1">
                    <a:solidFill>
                      <a:srgbClr val="0000CC"/>
                    </a:solidFill>
                    <a:latin typeface="微軟正黑體" pitchFamily="34" charset="-120"/>
                    <a:ea typeface="微軟正黑體" pitchFamily="34" charset="-120"/>
                  </a:rPr>
                  <a:t>4S </a:t>
                </a:r>
                <a:r>
                  <a:rPr lang="zh-TW" altLang="en-US" sz="1600" b="1">
                    <a:solidFill>
                      <a:srgbClr val="0000CC"/>
                    </a:solidFill>
                    <a:latin typeface="微軟正黑體" pitchFamily="34" charset="-120"/>
                    <a:ea typeface="微軟正黑體" pitchFamily="34" charset="-120"/>
                  </a:rPr>
                  <a:t>課程</a:t>
                </a:r>
              </a:p>
            </p:txBody>
          </p:sp>
          <p:pic>
            <p:nvPicPr>
              <p:cNvPr id="27672" name="Picture 13">
                <a:hlinkClick r:id="rId5" action="ppaction://hlinkpres?slideindex=1&amp;slidetitle="/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970" y="3713705"/>
                <a:ext cx="1280996" cy="176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54" name="圖片 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4" y="3028798"/>
              <a:ext cx="1244345" cy="166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圖片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083" y="69303"/>
              <a:ext cx="1275255" cy="166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7199" y="301666"/>
            <a:ext cx="7413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zh-TW" altLang="en-US" sz="40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鞏固青少年如磐石的生命根基</a:t>
            </a:r>
          </a:p>
        </p:txBody>
      </p:sp>
    </p:spTree>
    <p:extLst>
      <p:ext uri="{BB962C8B-B14F-4D97-AF65-F5344CB8AC3E}">
        <p14:creationId xmlns:p14="http://schemas.microsoft.com/office/powerpoint/2010/main" val="38928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2358383" y="2661926"/>
            <a:ext cx="4095471" cy="3719402"/>
            <a:chOff x="-339" y="987"/>
            <a:chExt cx="4284" cy="4284"/>
          </a:xfrm>
          <a:solidFill>
            <a:schemeClr val="accent1"/>
          </a:solidFill>
        </p:grpSpPr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612" y="1939"/>
              <a:ext cx="2381" cy="2381"/>
            </a:xfrm>
            <a:prstGeom prst="ellipse">
              <a:avLst/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lIns="87313" tIns="44450" rIns="87313" bIns="44450" anchor="ctr"/>
            <a:lstStyle/>
            <a:p>
              <a:pPr>
                <a:defRPr/>
              </a:pPr>
              <a:endParaRPr kumimoji="1" lang="zh-TW" altLang="en-US">
                <a:solidFill>
                  <a:srgbClr val="727272"/>
                </a:solidFill>
                <a:latin typeface="Arial" panose="020B0604020202020204" pitchFamily="34" charset="0"/>
                <a:ea typeface="新細明體"/>
              </a:endParaRPr>
            </a:p>
          </p:txBody>
        </p:sp>
        <p:sp>
          <p:nvSpPr>
            <p:cNvPr id="32" name="AutoShape 22"/>
            <p:cNvSpPr>
              <a:spLocks noChangeArrowheads="1"/>
            </p:cNvSpPr>
            <p:nvPr/>
          </p:nvSpPr>
          <p:spPr bwMode="auto">
            <a:xfrm>
              <a:off x="-72" y="1254"/>
              <a:ext cx="3750" cy="3750"/>
            </a:xfrm>
            <a:custGeom>
              <a:avLst/>
              <a:gdLst>
                <a:gd name="G0" fmla="+- 861 0 0"/>
                <a:gd name="G1" fmla="+- 21600 0 861"/>
                <a:gd name="G2" fmla="+- 21600 0 86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61" y="10800"/>
                  </a:moveTo>
                  <a:cubicBezTo>
                    <a:pt x="861" y="16289"/>
                    <a:pt x="5311" y="20739"/>
                    <a:pt x="10800" y="20739"/>
                  </a:cubicBezTo>
                  <a:cubicBezTo>
                    <a:pt x="16289" y="20739"/>
                    <a:pt x="20739" y="16289"/>
                    <a:pt x="20739" y="10800"/>
                  </a:cubicBezTo>
                  <a:cubicBezTo>
                    <a:pt x="20739" y="5311"/>
                    <a:pt x="16289" y="861"/>
                    <a:pt x="10800" y="861"/>
                  </a:cubicBezTo>
                  <a:cubicBezTo>
                    <a:pt x="5311" y="861"/>
                    <a:pt x="861" y="5311"/>
                    <a:pt x="861" y="10800"/>
                  </a:cubicBezTo>
                  <a:close/>
                </a:path>
              </a:pathLst>
            </a:cu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lIns="87313" tIns="44450" rIns="87313" bIns="44450" anchor="ctr"/>
            <a:lstStyle/>
            <a:p>
              <a:pPr>
                <a:defRPr/>
              </a:pPr>
              <a:endParaRPr kumimoji="1" lang="zh-TW" altLang="en-US">
                <a:solidFill>
                  <a:srgbClr val="727272"/>
                </a:solidFill>
                <a:latin typeface="Arial" panose="020B0604020202020204" pitchFamily="34" charset="0"/>
                <a:ea typeface="新細明體"/>
              </a:endParaRPr>
            </a:p>
          </p:txBody>
        </p:sp>
        <p:sp>
          <p:nvSpPr>
            <p:cNvPr id="33" name="AutoShape 23"/>
            <p:cNvSpPr>
              <a:spLocks noChangeArrowheads="1"/>
            </p:cNvSpPr>
            <p:nvPr/>
          </p:nvSpPr>
          <p:spPr bwMode="auto">
            <a:xfrm>
              <a:off x="-339" y="987"/>
              <a:ext cx="4284" cy="4284"/>
            </a:xfrm>
            <a:custGeom>
              <a:avLst/>
              <a:gdLst>
                <a:gd name="G0" fmla="+- 861 0 0"/>
                <a:gd name="G1" fmla="+- 21600 0 861"/>
                <a:gd name="G2" fmla="+- 21600 0 86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861" y="10800"/>
                  </a:moveTo>
                  <a:cubicBezTo>
                    <a:pt x="861" y="16289"/>
                    <a:pt x="5311" y="20739"/>
                    <a:pt x="10800" y="20739"/>
                  </a:cubicBezTo>
                  <a:cubicBezTo>
                    <a:pt x="16289" y="20739"/>
                    <a:pt x="20739" y="16289"/>
                    <a:pt x="20739" y="10800"/>
                  </a:cubicBezTo>
                  <a:cubicBezTo>
                    <a:pt x="20739" y="5311"/>
                    <a:pt x="16289" y="861"/>
                    <a:pt x="10800" y="861"/>
                  </a:cubicBezTo>
                  <a:cubicBezTo>
                    <a:pt x="5311" y="861"/>
                    <a:pt x="861" y="5311"/>
                    <a:pt x="861" y="10800"/>
                  </a:cubicBezTo>
                  <a:close/>
                </a:path>
              </a:pathLst>
            </a:cu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lIns="87313" tIns="44450" rIns="87313" bIns="44450" anchor="ctr"/>
            <a:lstStyle/>
            <a:p>
              <a:pPr>
                <a:defRPr/>
              </a:pPr>
              <a:endParaRPr kumimoji="1" lang="zh-TW" altLang="en-US">
                <a:solidFill>
                  <a:srgbClr val="727272"/>
                </a:solidFill>
                <a:latin typeface="Arial" panose="020B0604020202020204" pitchFamily="34" charset="0"/>
                <a:ea typeface="新細明體"/>
              </a:endParaRPr>
            </a:p>
          </p:txBody>
        </p:sp>
      </p:grpSp>
      <p:sp>
        <p:nvSpPr>
          <p:cNvPr id="18437" name="Rectangle 79"/>
          <p:cNvSpPr>
            <a:spLocks noChangeArrowheads="1"/>
          </p:cNvSpPr>
          <p:nvPr/>
        </p:nvSpPr>
        <p:spPr bwMode="auto">
          <a:xfrm>
            <a:off x="876300" y="6242050"/>
            <a:ext cx="9937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>
            <a:lvl1pPr defTabSz="857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857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857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857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8572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1" lang="en-US" altLang="ko-KR" sz="900" b="1" dirty="0">
                <a:solidFill>
                  <a:srgbClr val="99CC00"/>
                </a:solidFill>
                <a:latin typeface="Arial" panose="020B0604020202020204" pitchFamily="34" charset="0"/>
                <a:ea typeface="Gulim"/>
                <a:cs typeface="Gulim"/>
              </a:rPr>
              <a:t>Form oracle</a:t>
            </a:r>
          </a:p>
        </p:txBody>
      </p:sp>
      <p:grpSp>
        <p:nvGrpSpPr>
          <p:cNvPr id="18438" name="群組 86"/>
          <p:cNvGrpSpPr>
            <a:grpSpLocks/>
          </p:cNvGrpSpPr>
          <p:nvPr/>
        </p:nvGrpSpPr>
        <p:grpSpPr bwMode="auto">
          <a:xfrm>
            <a:off x="1134023" y="1557338"/>
            <a:ext cx="6048375" cy="3917950"/>
            <a:chOff x="1403350" y="1225550"/>
            <a:chExt cx="6145213" cy="4383088"/>
          </a:xfrm>
        </p:grpSpPr>
        <p:sp>
          <p:nvSpPr>
            <p:cNvPr id="18441" name="Line 14"/>
            <p:cNvSpPr>
              <a:spLocks noChangeShapeType="1"/>
            </p:cNvSpPr>
            <p:nvPr/>
          </p:nvSpPr>
          <p:spPr bwMode="auto">
            <a:xfrm>
              <a:off x="4711700" y="2224088"/>
              <a:ext cx="0" cy="2289175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TW" altLang="en-US"/>
            </a:p>
          </p:txBody>
        </p:sp>
        <p:sp>
          <p:nvSpPr>
            <p:cNvPr id="18442" name="Line 15"/>
            <p:cNvSpPr>
              <a:spLocks noChangeShapeType="1"/>
            </p:cNvSpPr>
            <p:nvPr/>
          </p:nvSpPr>
          <p:spPr bwMode="auto">
            <a:xfrm rot="-1938536">
              <a:off x="4098925" y="2400300"/>
              <a:ext cx="0" cy="2289175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TW" altLang="en-US"/>
            </a:p>
          </p:txBody>
        </p:sp>
        <p:sp>
          <p:nvSpPr>
            <p:cNvPr id="18443" name="Line 17"/>
            <p:cNvSpPr>
              <a:spLocks noChangeShapeType="1"/>
            </p:cNvSpPr>
            <p:nvPr/>
          </p:nvSpPr>
          <p:spPr bwMode="auto">
            <a:xfrm rot="-3646963">
              <a:off x="3712369" y="2809081"/>
              <a:ext cx="0" cy="2293938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TW" altLang="en-US"/>
            </a:p>
          </p:txBody>
        </p:sp>
        <p:sp>
          <p:nvSpPr>
            <p:cNvPr id="18444" name="Line 18"/>
            <p:cNvSpPr>
              <a:spLocks noChangeShapeType="1"/>
            </p:cNvSpPr>
            <p:nvPr/>
          </p:nvSpPr>
          <p:spPr bwMode="auto">
            <a:xfrm rot="1753037">
              <a:off x="5253038" y="2363788"/>
              <a:ext cx="0" cy="2360612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TW" altLang="en-US"/>
            </a:p>
          </p:txBody>
        </p:sp>
        <p:sp>
          <p:nvSpPr>
            <p:cNvPr id="18445" name="Line 19"/>
            <p:cNvSpPr>
              <a:spLocks noChangeShapeType="1"/>
            </p:cNvSpPr>
            <p:nvPr/>
          </p:nvSpPr>
          <p:spPr bwMode="auto">
            <a:xfrm rot="5400000">
              <a:off x="3567907" y="3367881"/>
              <a:ext cx="0" cy="2293937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7313" tIns="44450" rIns="87313" bIns="44450" anchor="ctr"/>
            <a:lstStyle/>
            <a:p>
              <a:endParaRPr lang="zh-TW" altLang="en-US"/>
            </a:p>
          </p:txBody>
        </p:sp>
        <p:grpSp>
          <p:nvGrpSpPr>
            <p:cNvPr id="18446" name="Group 24"/>
            <p:cNvGrpSpPr>
              <a:grpSpLocks/>
            </p:cNvGrpSpPr>
            <p:nvPr/>
          </p:nvGrpSpPr>
          <p:grpSpPr bwMode="auto">
            <a:xfrm>
              <a:off x="3635375" y="3433763"/>
              <a:ext cx="2168525" cy="2174875"/>
              <a:chOff x="2200" y="1298"/>
              <a:chExt cx="1230" cy="1232"/>
            </a:xfrm>
          </p:grpSpPr>
          <p:sp>
            <p:nvSpPr>
              <p:cNvPr id="18484" name="Oval 25"/>
              <p:cNvSpPr>
                <a:spLocks noChangeArrowheads="1"/>
              </p:cNvSpPr>
              <p:nvPr/>
            </p:nvSpPr>
            <p:spPr bwMode="gray">
              <a:xfrm>
                <a:off x="2200" y="1298"/>
                <a:ext cx="1230" cy="123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5" name="Oval 26"/>
              <p:cNvSpPr>
                <a:spLocks noChangeArrowheads="1"/>
              </p:cNvSpPr>
              <p:nvPr/>
            </p:nvSpPr>
            <p:spPr bwMode="gray">
              <a:xfrm>
                <a:off x="2215" y="1305"/>
                <a:ext cx="1201" cy="120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6" name="Oval 27"/>
              <p:cNvSpPr>
                <a:spLocks noChangeArrowheads="1"/>
              </p:cNvSpPr>
              <p:nvPr/>
            </p:nvSpPr>
            <p:spPr bwMode="gray">
              <a:xfrm>
                <a:off x="2227" y="1316"/>
                <a:ext cx="1143" cy="1123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87" name="Oval 28"/>
              <p:cNvSpPr>
                <a:spLocks noChangeArrowheads="1"/>
              </p:cNvSpPr>
              <p:nvPr/>
            </p:nvSpPr>
            <p:spPr bwMode="gray">
              <a:xfrm>
                <a:off x="2294" y="1348"/>
                <a:ext cx="1017" cy="91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4042082" y="4464915"/>
              <a:ext cx="1375819" cy="15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 defTabSz="857250">
                <a:defRPr/>
              </a:pPr>
              <a:r>
                <a:rPr kumimoji="1"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新細明體"/>
                </a:rPr>
                <a:t>整全的</a:t>
              </a:r>
              <a:endParaRPr kumimoji="1"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/>
              </a:endParaRPr>
            </a:p>
            <a:p>
              <a:pPr algn="ctr" defTabSz="857250">
                <a:defRPr/>
              </a:pPr>
              <a:r>
                <a:rPr kumimoji="1"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新細明體"/>
                </a:rPr>
                <a:t>專業化</a:t>
              </a:r>
              <a:endParaRPr kumimoji="1" lang="en-US" altLang="zh-TW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/>
              </a:endParaRPr>
            </a:p>
            <a:p>
              <a:pPr algn="ctr" defTabSz="857250">
                <a:defRPr/>
              </a:pPr>
              <a:r>
                <a:rPr kumimoji="1"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新細明體"/>
                </a:rPr>
                <a:t>全人關懷</a:t>
              </a:r>
              <a:endParaRPr kumimoji="1"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18448" name="Group 30"/>
            <p:cNvGrpSpPr>
              <a:grpSpLocks/>
            </p:cNvGrpSpPr>
            <p:nvPr/>
          </p:nvGrpSpPr>
          <p:grpSpPr bwMode="auto">
            <a:xfrm>
              <a:off x="1403350" y="3937000"/>
              <a:ext cx="1104900" cy="1108075"/>
              <a:chOff x="162" y="2013"/>
              <a:chExt cx="696" cy="698"/>
            </a:xfrm>
          </p:grpSpPr>
          <p:sp>
            <p:nvSpPr>
              <p:cNvPr id="75" name="Oval 31"/>
              <p:cNvSpPr>
                <a:spLocks noChangeArrowheads="1"/>
              </p:cNvSpPr>
              <p:nvPr/>
            </p:nvSpPr>
            <p:spPr bwMode="gray">
              <a:xfrm>
                <a:off x="162" y="2013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  <a:ea typeface="新細明體"/>
                </a:endParaRPr>
              </a:p>
            </p:txBody>
          </p:sp>
          <p:sp>
            <p:nvSpPr>
              <p:cNvPr id="76" name="Oval 32"/>
              <p:cNvSpPr>
                <a:spLocks noChangeArrowheads="1"/>
              </p:cNvSpPr>
              <p:nvPr/>
            </p:nvSpPr>
            <p:spPr bwMode="gray">
              <a:xfrm>
                <a:off x="170" y="2022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  <a:ea typeface="新細明體"/>
                </a:endParaRPr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gray">
              <a:xfrm>
                <a:off x="186" y="2043"/>
                <a:ext cx="645" cy="63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eaVert" wrap="none" anchor="ctr"/>
              <a:lstStyle/>
              <a:p>
                <a:pPr>
                  <a:defRPr/>
                </a:pPr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gray">
              <a:xfrm>
                <a:off x="222" y="2024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38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  <a:ea typeface="新細明體"/>
                </a:endParaRPr>
              </a:p>
            </p:txBody>
          </p:sp>
        </p:grpSp>
        <p:grpSp>
          <p:nvGrpSpPr>
            <p:cNvPr id="18449" name="Group 35"/>
            <p:cNvGrpSpPr>
              <a:grpSpLocks/>
            </p:cNvGrpSpPr>
            <p:nvPr/>
          </p:nvGrpSpPr>
          <p:grpSpPr bwMode="auto">
            <a:xfrm>
              <a:off x="6443663" y="2497138"/>
              <a:ext cx="1104900" cy="1108075"/>
              <a:chOff x="590" y="1015"/>
              <a:chExt cx="696" cy="698"/>
            </a:xfrm>
          </p:grpSpPr>
          <p:sp>
            <p:nvSpPr>
              <p:cNvPr id="18476" name="Oval 36"/>
              <p:cNvSpPr>
                <a:spLocks noChangeArrowheads="1"/>
              </p:cNvSpPr>
              <p:nvPr/>
            </p:nvSpPr>
            <p:spPr bwMode="gray">
              <a:xfrm>
                <a:off x="590" y="1015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5E762F"/>
                  </a:gs>
                  <a:gs pos="100000">
                    <a:srgbClr val="CCFF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7" name="Oval 38"/>
              <p:cNvSpPr>
                <a:spLocks noChangeArrowheads="1"/>
              </p:cNvSpPr>
              <p:nvPr/>
            </p:nvSpPr>
            <p:spPr bwMode="gray">
              <a:xfrm>
                <a:off x="615" y="1046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A2CA51"/>
                  </a:gs>
                  <a:gs pos="100000">
                    <a:srgbClr val="CCFF66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8" name="Oval 39"/>
              <p:cNvSpPr>
                <a:spLocks noChangeArrowheads="1"/>
              </p:cNvSpPr>
              <p:nvPr/>
            </p:nvSpPr>
            <p:spPr bwMode="gray">
              <a:xfrm>
                <a:off x="651" y="1026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FF66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9" name="Oval 37"/>
              <p:cNvSpPr>
                <a:spLocks noChangeArrowheads="1"/>
              </p:cNvSpPr>
              <p:nvPr/>
            </p:nvSpPr>
            <p:spPr bwMode="gray">
              <a:xfrm>
                <a:off x="598" y="1024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CCFF66">
                      <a:alpha val="0"/>
                    </a:srgbClr>
                  </a:gs>
                  <a:gs pos="100000">
                    <a:srgbClr val="EDFFC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50" name="Group 40"/>
            <p:cNvGrpSpPr>
              <a:grpSpLocks/>
            </p:cNvGrpSpPr>
            <p:nvPr/>
          </p:nvGrpSpPr>
          <p:grpSpPr bwMode="auto">
            <a:xfrm>
              <a:off x="5481638" y="1560513"/>
              <a:ext cx="1104900" cy="1108075"/>
              <a:chOff x="54" y="2591"/>
              <a:chExt cx="696" cy="698"/>
            </a:xfrm>
          </p:grpSpPr>
          <p:sp>
            <p:nvSpPr>
              <p:cNvPr id="18472" name="Oval 41"/>
              <p:cNvSpPr>
                <a:spLocks noChangeArrowheads="1"/>
              </p:cNvSpPr>
              <p:nvPr/>
            </p:nvSpPr>
            <p:spPr bwMode="gray">
              <a:xfrm>
                <a:off x="54" y="2591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3" name="Oval 42"/>
              <p:cNvSpPr>
                <a:spLocks noChangeArrowheads="1"/>
              </p:cNvSpPr>
              <p:nvPr/>
            </p:nvSpPr>
            <p:spPr bwMode="gray">
              <a:xfrm>
                <a:off x="63" y="260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4" name="Oval 43"/>
              <p:cNvSpPr>
                <a:spLocks noChangeArrowheads="1"/>
              </p:cNvSpPr>
              <p:nvPr/>
            </p:nvSpPr>
            <p:spPr bwMode="gray">
              <a:xfrm>
                <a:off x="79" y="2622"/>
                <a:ext cx="647" cy="636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Oval 44"/>
              <p:cNvSpPr>
                <a:spLocks noChangeArrowheads="1"/>
              </p:cNvSpPr>
              <p:nvPr/>
            </p:nvSpPr>
            <p:spPr bwMode="gray">
              <a:xfrm>
                <a:off x="115" y="2597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51" name="Group 50"/>
            <p:cNvGrpSpPr>
              <a:grpSpLocks/>
            </p:cNvGrpSpPr>
            <p:nvPr/>
          </p:nvGrpSpPr>
          <p:grpSpPr bwMode="auto">
            <a:xfrm>
              <a:off x="4138613" y="1225550"/>
              <a:ext cx="1104900" cy="1108075"/>
              <a:chOff x="415" y="1060"/>
              <a:chExt cx="696" cy="698"/>
            </a:xfrm>
          </p:grpSpPr>
          <p:sp>
            <p:nvSpPr>
              <p:cNvPr id="63" name="Oval 51"/>
              <p:cNvSpPr>
                <a:spLocks noChangeArrowheads="1"/>
              </p:cNvSpPr>
              <p:nvPr/>
            </p:nvSpPr>
            <p:spPr bwMode="gray">
              <a:xfrm>
                <a:off x="415" y="1060"/>
                <a:ext cx="696" cy="698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solidFill>
                    <a:srgbClr val="727272"/>
                  </a:solidFill>
                </a:endParaRPr>
              </a:p>
            </p:txBody>
          </p:sp>
          <p:sp>
            <p:nvSpPr>
              <p:cNvPr id="18469" name="Oval 52"/>
              <p:cNvSpPr>
                <a:spLocks noChangeArrowheads="1"/>
              </p:cNvSpPr>
              <p:nvPr/>
            </p:nvSpPr>
            <p:spPr bwMode="gray">
              <a:xfrm>
                <a:off x="424" y="1069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alpha val="0"/>
                    </a:srgbClr>
                  </a:gs>
                  <a:gs pos="100000">
                    <a:srgbClr val="FFCA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Oval 53"/>
              <p:cNvSpPr>
                <a:spLocks noChangeArrowheads="1"/>
              </p:cNvSpPr>
              <p:nvPr/>
            </p:nvSpPr>
            <p:spPr bwMode="gray">
              <a:xfrm>
                <a:off x="441" y="1091"/>
                <a:ext cx="646" cy="635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solidFill>
                    <a:srgbClr val="727272"/>
                  </a:solidFill>
                </a:endParaRPr>
              </a:p>
            </p:txBody>
          </p:sp>
          <p:sp>
            <p:nvSpPr>
              <p:cNvPr id="18471" name="Oval 54"/>
              <p:cNvSpPr>
                <a:spLocks noChangeArrowheads="1"/>
              </p:cNvSpPr>
              <p:nvPr/>
            </p:nvSpPr>
            <p:spPr bwMode="gray">
              <a:xfrm>
                <a:off x="476" y="1102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52" name="Group 55"/>
            <p:cNvGrpSpPr>
              <a:grpSpLocks/>
            </p:cNvGrpSpPr>
            <p:nvPr/>
          </p:nvGrpSpPr>
          <p:grpSpPr bwMode="auto">
            <a:xfrm>
              <a:off x="2746375" y="1604963"/>
              <a:ext cx="1104900" cy="1108075"/>
              <a:chOff x="823" y="740"/>
              <a:chExt cx="696" cy="698"/>
            </a:xfrm>
          </p:grpSpPr>
          <p:sp>
            <p:nvSpPr>
              <p:cNvPr id="18464" name="Oval 56"/>
              <p:cNvSpPr>
                <a:spLocks noChangeArrowheads="1"/>
              </p:cNvSpPr>
              <p:nvPr/>
            </p:nvSpPr>
            <p:spPr bwMode="gray">
              <a:xfrm>
                <a:off x="823" y="740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76185E"/>
                  </a:gs>
                  <a:gs pos="100000">
                    <a:srgbClr val="FF33C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Oval 57"/>
              <p:cNvSpPr>
                <a:spLocks noChangeArrowheads="1"/>
              </p:cNvSpPr>
              <p:nvPr/>
            </p:nvSpPr>
            <p:spPr bwMode="gray">
              <a:xfrm>
                <a:off x="831" y="749"/>
                <a:ext cx="680" cy="680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solidFill>
                    <a:srgbClr val="727272"/>
                  </a:solidFill>
                </a:endParaRPr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gray">
              <a:xfrm>
                <a:off x="849" y="771"/>
                <a:ext cx="646" cy="635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solidFill>
                    <a:srgbClr val="727272"/>
                  </a:solidFill>
                </a:endParaRPr>
              </a:p>
            </p:txBody>
          </p:sp>
          <p:sp>
            <p:nvSpPr>
              <p:cNvPr id="18467" name="Oval 59"/>
              <p:cNvSpPr>
                <a:spLocks noChangeArrowheads="1"/>
              </p:cNvSpPr>
              <p:nvPr/>
            </p:nvSpPr>
            <p:spPr bwMode="gray">
              <a:xfrm>
                <a:off x="884" y="754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53" name="Group 60"/>
            <p:cNvGrpSpPr>
              <a:grpSpLocks/>
            </p:cNvGrpSpPr>
            <p:nvPr/>
          </p:nvGrpSpPr>
          <p:grpSpPr bwMode="auto">
            <a:xfrm>
              <a:off x="1762125" y="2568575"/>
              <a:ext cx="1104900" cy="1108075"/>
              <a:chOff x="869" y="971"/>
              <a:chExt cx="696" cy="698"/>
            </a:xfrm>
          </p:grpSpPr>
          <p:sp>
            <p:nvSpPr>
              <p:cNvPr id="18460" name="Oval 61"/>
              <p:cNvSpPr>
                <a:spLocks noChangeArrowheads="1"/>
              </p:cNvSpPr>
              <p:nvPr/>
            </p:nvSpPr>
            <p:spPr bwMode="gray">
              <a:xfrm>
                <a:off x="869" y="971"/>
                <a:ext cx="696" cy="698"/>
              </a:xfrm>
              <a:prstGeom prst="ellipse">
                <a:avLst/>
              </a:prstGeom>
              <a:gradFill rotWithShape="1">
                <a:gsLst>
                  <a:gs pos="0">
                    <a:srgbClr val="2F2F76"/>
                  </a:gs>
                  <a:gs pos="100000">
                    <a:srgbClr val="66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61" name="Oval 62"/>
              <p:cNvSpPr>
                <a:spLocks noChangeArrowheads="1"/>
              </p:cNvSpPr>
              <p:nvPr/>
            </p:nvSpPr>
            <p:spPr bwMode="gray">
              <a:xfrm>
                <a:off x="878" y="980"/>
                <a:ext cx="680" cy="680"/>
              </a:xfrm>
              <a:prstGeom prst="ellipse">
                <a:avLst/>
              </a:prstGeom>
              <a:gradFill rotWithShape="1">
                <a:gsLst>
                  <a:gs pos="0">
                    <a:srgbClr val="6666FF">
                      <a:alpha val="0"/>
                    </a:srgbClr>
                  </a:gs>
                  <a:gs pos="100000">
                    <a:srgbClr val="CACA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Oval 63"/>
              <p:cNvSpPr>
                <a:spLocks noChangeArrowheads="1"/>
              </p:cNvSpPr>
              <p:nvPr/>
            </p:nvSpPr>
            <p:spPr bwMode="gray">
              <a:xfrm>
                <a:off x="894" y="1002"/>
                <a:ext cx="646" cy="635"/>
              </a:xfrm>
              <a:prstGeom prst="ellipse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eaVert"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solidFill>
                    <a:srgbClr val="727272"/>
                  </a:solidFill>
                </a:endParaRPr>
              </a:p>
            </p:txBody>
          </p:sp>
          <p:sp>
            <p:nvSpPr>
              <p:cNvPr id="18463" name="Oval 64"/>
              <p:cNvSpPr>
                <a:spLocks noChangeArrowheads="1"/>
              </p:cNvSpPr>
              <p:nvPr/>
            </p:nvSpPr>
            <p:spPr bwMode="gray">
              <a:xfrm>
                <a:off x="930" y="981"/>
                <a:ext cx="576" cy="51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6666FF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endParaRPr kumimoji="1" lang="zh-TW" altLang="en-US">
                  <a:solidFill>
                    <a:srgbClr val="72727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" name="Rectangle 72"/>
            <p:cNvSpPr>
              <a:spLocks noChangeArrowheads="1"/>
            </p:cNvSpPr>
            <p:nvPr/>
          </p:nvSpPr>
          <p:spPr bwMode="auto">
            <a:xfrm>
              <a:off x="6443716" y="2862992"/>
              <a:ext cx="256453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職涯發展</a:t>
              </a:r>
              <a:endParaRPr kumimoji="1" lang="en-US" altLang="ko-KR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  <p:sp>
          <p:nvSpPr>
            <p:cNvPr id="50" name="Rectangle 72"/>
            <p:cNvSpPr>
              <a:spLocks noChangeArrowheads="1"/>
            </p:cNvSpPr>
            <p:nvPr/>
          </p:nvSpPr>
          <p:spPr bwMode="auto">
            <a:xfrm>
              <a:off x="5606611" y="1896866"/>
              <a:ext cx="258067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財商品格</a:t>
              </a:r>
              <a:endParaRPr kumimoji="1" lang="en-US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  <p:sp>
          <p:nvSpPr>
            <p:cNvPr id="51" name="Rectangle 72"/>
            <p:cNvSpPr>
              <a:spLocks noChangeArrowheads="1"/>
            </p:cNvSpPr>
            <p:nvPr/>
          </p:nvSpPr>
          <p:spPr bwMode="auto">
            <a:xfrm>
              <a:off x="4222729" y="1500824"/>
              <a:ext cx="256454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兩性真愛</a:t>
              </a:r>
              <a:endParaRPr kumimoji="1" lang="en-US" altLang="ko-KR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  <p:sp>
          <p:nvSpPr>
            <p:cNvPr id="52" name="Rectangle 72"/>
            <p:cNvSpPr>
              <a:spLocks noChangeArrowheads="1"/>
            </p:cNvSpPr>
            <p:nvPr/>
          </p:nvSpPr>
          <p:spPr bwMode="auto">
            <a:xfrm>
              <a:off x="2882395" y="1905745"/>
              <a:ext cx="258067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寬恕教育</a:t>
              </a:r>
              <a:endParaRPr kumimoji="1" lang="en-US" altLang="ko-K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  <p:sp>
          <p:nvSpPr>
            <p:cNvPr id="53" name="Rectangle 72"/>
            <p:cNvSpPr>
              <a:spLocks noChangeArrowheads="1"/>
            </p:cNvSpPr>
            <p:nvPr/>
          </p:nvSpPr>
          <p:spPr bwMode="auto">
            <a:xfrm>
              <a:off x="1801741" y="2957118"/>
              <a:ext cx="714522" cy="28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情緒教育</a:t>
              </a:r>
              <a:endParaRPr kumimoji="1" lang="en-US" altLang="ko-K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  <p:sp>
          <p:nvSpPr>
            <p:cNvPr id="54" name="Rectangle 72"/>
            <p:cNvSpPr>
              <a:spLocks noChangeArrowheads="1"/>
            </p:cNvSpPr>
            <p:nvPr/>
          </p:nvSpPr>
          <p:spPr bwMode="auto">
            <a:xfrm>
              <a:off x="1454963" y="4212727"/>
              <a:ext cx="258067" cy="31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defTabSz="857250">
                <a:defRPr/>
              </a:pPr>
              <a:r>
                <a:rPr kumimoji="1" lang="zh-TW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Gulim" pitchFamily="34" charset="-127"/>
                </a:rPr>
                <a:t>問題處理</a:t>
              </a:r>
              <a:endParaRPr kumimoji="1"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Gulim" pitchFamily="34" charset="-127"/>
              </a:endParaRPr>
            </a:p>
          </p:txBody>
        </p:sp>
      </p:grpSp>
      <p:sp>
        <p:nvSpPr>
          <p:cNvPr id="18439" name="Line 16"/>
          <p:cNvSpPr>
            <a:spLocks noChangeShapeType="1"/>
          </p:cNvSpPr>
          <p:nvPr/>
        </p:nvSpPr>
        <p:spPr bwMode="auto">
          <a:xfrm rot="3461464" flipH="1">
            <a:off x="5382173" y="3298825"/>
            <a:ext cx="41275" cy="898525"/>
          </a:xfrm>
          <a:prstGeom prst="line">
            <a:avLst/>
          </a:prstGeom>
          <a:noFill/>
          <a:ln w="57150">
            <a:solidFill>
              <a:srgbClr val="BBE0E3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7313" tIns="44450" rIns="87313" bIns="44450" anchor="ctr"/>
          <a:lstStyle/>
          <a:p>
            <a:endParaRPr lang="zh-TW" altLang="en-US"/>
          </a:p>
        </p:txBody>
      </p:sp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522256" y="245127"/>
            <a:ext cx="6463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</a:t>
            </a:r>
            <a:r>
              <a:rPr lang="en-US" altLang="zh-TW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en-US" altLang="zh-TW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職涯</a:t>
            </a:r>
            <a:r>
              <a:rPr lang="en-US" altLang="zh-TW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4000" b="1" dirty="0" smtClean="0"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全人關懷</a:t>
            </a:r>
          </a:p>
        </p:txBody>
      </p:sp>
    </p:spTree>
    <p:extLst>
      <p:ext uri="{BB962C8B-B14F-4D97-AF65-F5344CB8AC3E}">
        <p14:creationId xmlns:p14="http://schemas.microsoft.com/office/powerpoint/2010/main" val="29018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0" y="0"/>
            <a:ext cx="9144000" cy="6858283"/>
            <a:chOff x="0" y="-283"/>
            <a:chExt cx="9144000" cy="6858283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/>
            <a:srcRect t="3386" b="3311"/>
            <a:stretch/>
          </p:blipFill>
          <p:spPr>
            <a:xfrm>
              <a:off x="0" y="-283"/>
              <a:ext cx="9144000" cy="685828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/>
            <a:srcRect l="94524" t="87014" r="3730" b="9432"/>
            <a:stretch/>
          </p:blipFill>
          <p:spPr>
            <a:xfrm>
              <a:off x="8492671" y="6429828"/>
              <a:ext cx="159658" cy="26125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001000" y="0"/>
            <a:ext cx="1143000" cy="1049843"/>
          </a:xfrm>
          <a:prstGeom prst="rect">
            <a:avLst/>
          </a:prstGeom>
          <a:solidFill>
            <a:srgbClr val="FF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884" y="90333"/>
            <a:ext cx="1025878" cy="959510"/>
          </a:xfrm>
          <a:prstGeom prst="rect">
            <a:avLst/>
          </a:prstGeom>
        </p:spPr>
      </p:pic>
      <p:pic>
        <p:nvPicPr>
          <p:cNvPr id="6" name="Picture 15" descr="用愛守護青少年的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243" y="1556247"/>
            <a:ext cx="5387389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以教育點燃得勝的生命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35380"/>
            <a:ext cx="6264696" cy="9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愛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889" y="1553071"/>
            <a:ext cx="4654812" cy="11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教育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03" y="2378584"/>
            <a:ext cx="4530339" cy="11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483768" y="725797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得勝者邀請您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8"/>
          <a:srcRect/>
          <a:stretch/>
        </p:blipFill>
        <p:spPr bwMode="auto">
          <a:xfrm>
            <a:off x="1409146" y="3306851"/>
            <a:ext cx="6088663" cy="355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948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0" y="0"/>
            <a:ext cx="9144000" cy="6858283"/>
            <a:chOff x="0" y="-283"/>
            <a:chExt cx="9144000" cy="68582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/>
            <a:srcRect t="3386" b="3311"/>
            <a:stretch/>
          </p:blipFill>
          <p:spPr>
            <a:xfrm>
              <a:off x="0" y="-283"/>
              <a:ext cx="9144000" cy="685828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2"/>
            <a:srcRect l="94524" t="87014" r="3730" b="9432"/>
            <a:stretch/>
          </p:blipFill>
          <p:spPr>
            <a:xfrm>
              <a:off x="8492671" y="6429828"/>
              <a:ext cx="159658" cy="261257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001000" y="0"/>
            <a:ext cx="1143000" cy="1049843"/>
          </a:xfrm>
          <a:prstGeom prst="rect">
            <a:avLst/>
          </a:prstGeom>
          <a:solidFill>
            <a:srgbClr val="FF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196" y="90333"/>
            <a:ext cx="1025878" cy="95951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331224" y="31029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更多關</a:t>
            </a:r>
            <a:r>
              <a:rPr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得勝者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48152" y="1191152"/>
            <a:ext cx="2291453" cy="1187974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6" rIns="91436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FB FANS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3200" b="1" kern="0" noProof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臉書粉絲</a:t>
            </a:r>
            <a:r>
              <a:rPr lang="zh-TW" altLang="en-US" sz="3200" b="1" kern="0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</a:t>
            </a:r>
            <a:endParaRPr kumimoji="0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24" y="2379126"/>
            <a:ext cx="1887028" cy="26686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895887" y="941395"/>
            <a:ext cx="2676613" cy="1584176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6" rIns="91436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altLang="zh-TW" sz="2400" kern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MAGAZINE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得勝者雜誌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092145" y="833383"/>
            <a:ext cx="2942654" cy="1800200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6" rIns="91436" bIns="4571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OFFICIAL WEBSITE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得勝者官網</a:t>
            </a:r>
            <a:endParaRPr kumimoji="0" lang="en-US" altLang="zh-TW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883" y="2389270"/>
            <a:ext cx="2215616" cy="266869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113" y="2410291"/>
            <a:ext cx="2015072" cy="266869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653" y="5252335"/>
            <a:ext cx="1399362" cy="139936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19" y="5262845"/>
            <a:ext cx="1394317" cy="139431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126164" y="5347556"/>
            <a:ext cx="244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ABOUT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noProof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CHAMPIONS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向左箭號 25"/>
          <p:cNvSpPr/>
          <p:nvPr/>
        </p:nvSpPr>
        <p:spPr>
          <a:xfrm>
            <a:off x="5652499" y="5675586"/>
            <a:ext cx="748301" cy="388883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FDB04-8611-4DCE-8410-10027ECC0B35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1026" name="Picture 2" descr="D:\桌面資料\香港簡報資料\Shir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376238"/>
            <a:ext cx="11430000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61199" y="90488"/>
            <a:ext cx="1046440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得勝者教育協會</a:t>
            </a:r>
            <a:endParaRPr lang="en-US" altLang="zh-TW" sz="2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王美萱秘書長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66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FDB04-8611-4DCE-8410-10027ECC0B35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332636" y="5883594"/>
            <a:ext cx="4402552" cy="655318"/>
          </a:xfrm>
          <a:prstGeom prst="rect">
            <a:avLst/>
          </a:prstGeom>
          <a:solidFill>
            <a:srgbClr val="009999"/>
          </a:solidFill>
          <a:ln w="635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洪佳麗副秘書長（兼任研發部主任）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6862" y="199706"/>
            <a:ext cx="3765632" cy="574940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057747" y="5890812"/>
            <a:ext cx="3765632" cy="655776"/>
          </a:xfrm>
          <a:prstGeom prst="rect">
            <a:avLst/>
          </a:prstGeom>
          <a:solidFill>
            <a:srgbClr val="009999"/>
          </a:solidFill>
          <a:ln w="635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</a:pP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陳馥綺（研究員）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05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D:\桌面資料\104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36" y="165253"/>
            <a:ext cx="4411667" cy="572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436915" y="1144173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得勝者教育協會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65817" y="2417798"/>
            <a:ext cx="69557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1" hangingPunct="1">
              <a:defRPr/>
            </a:pPr>
            <a:r>
              <a:rPr lang="zh-TW" altLang="en-US" sz="6600" b="1" dirty="0" smtClean="0">
                <a:latin typeface="微軟正黑體" pitchFamily="34" charset="-120"/>
                <a:ea typeface="微軟正黑體" pitchFamily="34" charset="-120"/>
              </a:rPr>
              <a:t>青少年的生命教育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5817" y="3691353"/>
            <a:ext cx="69557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defRPr/>
            </a:pPr>
            <a:r>
              <a:rPr lang="zh-TW" altLang="en-US" sz="6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全面、基層、紮根</a:t>
            </a:r>
            <a:endParaRPr lang="en-US" altLang="zh-TW" sz="6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eaLnBrk="1" hangingPunct="1">
              <a:defRPr/>
            </a:pPr>
            <a:r>
              <a:rPr lang="zh-TW" altLang="en-US" sz="6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的生命教育</a:t>
            </a:r>
          </a:p>
        </p:txBody>
      </p:sp>
    </p:spTree>
    <p:extLst>
      <p:ext uri="{BB962C8B-B14F-4D97-AF65-F5344CB8AC3E}">
        <p14:creationId xmlns:p14="http://schemas.microsoft.com/office/powerpoint/2010/main" val="19721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5"/>
          <p:cNvSpPr>
            <a:spLocks noChangeArrowheads="1"/>
          </p:cNvSpPr>
          <p:nvPr/>
        </p:nvSpPr>
        <p:spPr bwMode="auto">
          <a:xfrm>
            <a:off x="471488" y="254000"/>
            <a:ext cx="7488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關於青春期，我們想到的是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</a:p>
        </p:txBody>
      </p:sp>
      <p:sp>
        <p:nvSpPr>
          <p:cNvPr id="5123" name="文字方塊 6"/>
          <p:cNvSpPr txBox="1">
            <a:spLocks noChangeArrowheads="1"/>
          </p:cNvSpPr>
          <p:nvPr/>
        </p:nvSpPr>
        <p:spPr bwMode="auto">
          <a:xfrm>
            <a:off x="2551113" y="1549400"/>
            <a:ext cx="4287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青春、熱血、浪漫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……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124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74900"/>
            <a:ext cx="4371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2374900"/>
            <a:ext cx="4772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 rot="-2521255">
            <a:off x="8459788" y="4292600"/>
            <a:ext cx="504825" cy="504825"/>
            <a:chOff x="4450" y="136"/>
            <a:chExt cx="635" cy="635"/>
          </a:xfrm>
        </p:grpSpPr>
        <p:sp>
          <p:nvSpPr>
            <p:cNvPr id="13358" name="Oval 3"/>
            <p:cNvSpPr>
              <a:spLocks noChangeArrowheads="1"/>
            </p:cNvSpPr>
            <p:nvPr/>
          </p:nvSpPr>
          <p:spPr bwMode="auto">
            <a:xfrm>
              <a:off x="4450" y="136"/>
              <a:ext cx="635" cy="635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9" name="Oval 4"/>
            <p:cNvSpPr>
              <a:spLocks noChangeArrowheads="1"/>
            </p:cNvSpPr>
            <p:nvPr/>
          </p:nvSpPr>
          <p:spPr bwMode="auto">
            <a:xfrm>
              <a:off x="4540" y="227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60" name="Oval 5"/>
            <p:cNvSpPr>
              <a:spLocks noChangeArrowheads="1"/>
            </p:cNvSpPr>
            <p:nvPr/>
          </p:nvSpPr>
          <p:spPr bwMode="auto">
            <a:xfrm>
              <a:off x="4604" y="300"/>
              <a:ext cx="317" cy="317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315" name="Oval 6"/>
          <p:cNvSpPr>
            <a:spLocks noChangeArrowheads="1"/>
          </p:cNvSpPr>
          <p:nvPr/>
        </p:nvSpPr>
        <p:spPr bwMode="auto">
          <a:xfrm rot="-2521255">
            <a:off x="539750" y="4076700"/>
            <a:ext cx="1008063" cy="1008063"/>
          </a:xfrm>
          <a:prstGeom prst="ellipse">
            <a:avLst/>
          </a:prstGeom>
          <a:solidFill>
            <a:srgbClr val="FF99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6" name="Oval 7"/>
          <p:cNvSpPr>
            <a:spLocks noChangeArrowheads="1"/>
          </p:cNvSpPr>
          <p:nvPr/>
        </p:nvSpPr>
        <p:spPr bwMode="auto">
          <a:xfrm rot="-2521255">
            <a:off x="682625" y="4221163"/>
            <a:ext cx="720725" cy="7207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3317" name="Group 8"/>
          <p:cNvGrpSpPr>
            <a:grpSpLocks/>
          </p:cNvGrpSpPr>
          <p:nvPr/>
        </p:nvGrpSpPr>
        <p:grpSpPr bwMode="auto">
          <a:xfrm rot="-2516665">
            <a:off x="1763713" y="63500"/>
            <a:ext cx="650875" cy="628650"/>
            <a:chOff x="5442" y="0"/>
            <a:chExt cx="635" cy="635"/>
          </a:xfrm>
        </p:grpSpPr>
        <p:sp>
          <p:nvSpPr>
            <p:cNvPr id="13355" name="Oval 9"/>
            <p:cNvSpPr>
              <a:spLocks noChangeArrowheads="1"/>
            </p:cNvSpPr>
            <p:nvPr/>
          </p:nvSpPr>
          <p:spPr bwMode="auto">
            <a:xfrm>
              <a:off x="5442" y="0"/>
              <a:ext cx="635" cy="635"/>
            </a:xfrm>
            <a:prstGeom prst="ellipse">
              <a:avLst/>
            </a:prstGeom>
            <a:solidFill>
              <a:srgbClr val="33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6" name="Oval 10"/>
            <p:cNvSpPr>
              <a:spLocks noChangeArrowheads="1"/>
            </p:cNvSpPr>
            <p:nvPr/>
          </p:nvSpPr>
          <p:spPr bwMode="auto">
            <a:xfrm>
              <a:off x="5532" y="91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7" name="Oval 11"/>
            <p:cNvSpPr>
              <a:spLocks noChangeArrowheads="1"/>
            </p:cNvSpPr>
            <p:nvPr/>
          </p:nvSpPr>
          <p:spPr bwMode="auto">
            <a:xfrm>
              <a:off x="5596" y="164"/>
              <a:ext cx="317" cy="317"/>
            </a:xfrm>
            <a:prstGeom prst="ellipse">
              <a:avLst/>
            </a:prstGeom>
            <a:solidFill>
              <a:srgbClr val="00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318" name="Group 12"/>
          <p:cNvGrpSpPr>
            <a:grpSpLocks/>
          </p:cNvGrpSpPr>
          <p:nvPr/>
        </p:nvGrpSpPr>
        <p:grpSpPr bwMode="auto">
          <a:xfrm rot="-2521255">
            <a:off x="0" y="836613"/>
            <a:ext cx="1008063" cy="1008062"/>
            <a:chOff x="4450" y="136"/>
            <a:chExt cx="635" cy="635"/>
          </a:xfrm>
        </p:grpSpPr>
        <p:sp>
          <p:nvSpPr>
            <p:cNvPr id="13352" name="Oval 13"/>
            <p:cNvSpPr>
              <a:spLocks noChangeArrowheads="1"/>
            </p:cNvSpPr>
            <p:nvPr/>
          </p:nvSpPr>
          <p:spPr bwMode="auto">
            <a:xfrm>
              <a:off x="4450" y="136"/>
              <a:ext cx="635" cy="635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3" name="Oval 14"/>
            <p:cNvSpPr>
              <a:spLocks noChangeArrowheads="1"/>
            </p:cNvSpPr>
            <p:nvPr/>
          </p:nvSpPr>
          <p:spPr bwMode="auto">
            <a:xfrm>
              <a:off x="4540" y="227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4" name="Oval 15"/>
            <p:cNvSpPr>
              <a:spLocks noChangeArrowheads="1"/>
            </p:cNvSpPr>
            <p:nvPr/>
          </p:nvSpPr>
          <p:spPr bwMode="auto">
            <a:xfrm>
              <a:off x="4604" y="300"/>
              <a:ext cx="317" cy="317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319" name="Group 16"/>
          <p:cNvGrpSpPr>
            <a:grpSpLocks/>
          </p:cNvGrpSpPr>
          <p:nvPr/>
        </p:nvGrpSpPr>
        <p:grpSpPr bwMode="auto">
          <a:xfrm>
            <a:off x="8101013" y="981075"/>
            <a:ext cx="1008062" cy="1008063"/>
            <a:chOff x="5103" y="618"/>
            <a:chExt cx="635" cy="635"/>
          </a:xfrm>
        </p:grpSpPr>
        <p:sp>
          <p:nvSpPr>
            <p:cNvPr id="13350" name="Oval 17"/>
            <p:cNvSpPr>
              <a:spLocks noChangeArrowheads="1"/>
            </p:cNvSpPr>
            <p:nvPr/>
          </p:nvSpPr>
          <p:spPr bwMode="auto">
            <a:xfrm>
              <a:off x="5103" y="618"/>
              <a:ext cx="635" cy="635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51" name="Oval 18"/>
            <p:cNvSpPr>
              <a:spLocks noChangeArrowheads="1"/>
            </p:cNvSpPr>
            <p:nvPr/>
          </p:nvSpPr>
          <p:spPr bwMode="auto">
            <a:xfrm>
              <a:off x="5193" y="709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3320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6215062" cy="923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青少年的一般特質─</a:t>
            </a:r>
          </a:p>
        </p:txBody>
      </p:sp>
      <p:sp>
        <p:nvSpPr>
          <p:cNvPr id="71700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3740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精力與疲憊交替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 rot="248453">
            <a:off x="4140200" y="1628775"/>
            <a:ext cx="2216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食量驚人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 rot="-279380">
            <a:off x="323850" y="2420938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FF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愛作白日夢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 rot="-718109">
            <a:off x="6516688" y="1341438"/>
            <a:ext cx="2216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崇拜英雄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 rot="191949">
            <a:off x="1908175" y="3213100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CC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需要歸屬感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 rot="-217485">
            <a:off x="4284663" y="2492375"/>
            <a:ext cx="4248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開始學習獨立自主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076825" y="3357563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情緒不穩定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 rot="-140576">
            <a:off x="1187450" y="4076700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99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沒有安全感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 rot="358100">
            <a:off x="5651500" y="4292600"/>
            <a:ext cx="3232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6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喜歡與眾不同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4356100" y="4868863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FF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不尊重別人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 rot="-358100">
            <a:off x="3203575" y="5805488"/>
            <a:ext cx="2724150" cy="701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FFFF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愛跟隨流行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 rot="217485">
            <a:off x="323850" y="5013325"/>
            <a:ext cx="37401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C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容易受廣告影響</a:t>
            </a:r>
          </a:p>
        </p:txBody>
      </p:sp>
      <p:grpSp>
        <p:nvGrpSpPr>
          <p:cNvPr id="13333" name="Group 32"/>
          <p:cNvGrpSpPr>
            <a:grpSpLocks/>
          </p:cNvGrpSpPr>
          <p:nvPr/>
        </p:nvGrpSpPr>
        <p:grpSpPr bwMode="auto">
          <a:xfrm>
            <a:off x="7667625" y="476250"/>
            <a:ext cx="576263" cy="555625"/>
            <a:chOff x="0" y="2115"/>
            <a:chExt cx="410" cy="396"/>
          </a:xfrm>
        </p:grpSpPr>
        <p:sp>
          <p:nvSpPr>
            <p:cNvPr id="13348" name="Oval 33"/>
            <p:cNvSpPr>
              <a:spLocks noChangeArrowheads="1"/>
            </p:cNvSpPr>
            <p:nvPr/>
          </p:nvSpPr>
          <p:spPr bwMode="auto">
            <a:xfrm rot="-2516665">
              <a:off x="0" y="2115"/>
              <a:ext cx="410" cy="396"/>
            </a:xfrm>
            <a:prstGeom prst="ellipse">
              <a:avLst/>
            </a:prstGeom>
            <a:solidFill>
              <a:srgbClr val="33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49" name="Oval 34"/>
            <p:cNvSpPr>
              <a:spLocks noChangeArrowheads="1"/>
            </p:cNvSpPr>
            <p:nvPr/>
          </p:nvSpPr>
          <p:spPr bwMode="auto">
            <a:xfrm rot="-2516665">
              <a:off x="58" y="2171"/>
              <a:ext cx="29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334" name="Group 35"/>
          <p:cNvGrpSpPr>
            <a:grpSpLocks/>
          </p:cNvGrpSpPr>
          <p:nvPr/>
        </p:nvGrpSpPr>
        <p:grpSpPr bwMode="auto">
          <a:xfrm>
            <a:off x="8818563" y="2276475"/>
            <a:ext cx="325437" cy="325438"/>
            <a:chOff x="5103" y="618"/>
            <a:chExt cx="635" cy="635"/>
          </a:xfrm>
        </p:grpSpPr>
        <p:sp>
          <p:nvSpPr>
            <p:cNvPr id="13346" name="Oval 36"/>
            <p:cNvSpPr>
              <a:spLocks noChangeArrowheads="1"/>
            </p:cNvSpPr>
            <p:nvPr/>
          </p:nvSpPr>
          <p:spPr bwMode="auto">
            <a:xfrm>
              <a:off x="5103" y="618"/>
              <a:ext cx="635" cy="635"/>
            </a:xfrm>
            <a:prstGeom prst="ellipse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47" name="Oval 37"/>
            <p:cNvSpPr>
              <a:spLocks noChangeArrowheads="1"/>
            </p:cNvSpPr>
            <p:nvPr/>
          </p:nvSpPr>
          <p:spPr bwMode="auto">
            <a:xfrm>
              <a:off x="5193" y="709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335" name="Group 38"/>
          <p:cNvGrpSpPr>
            <a:grpSpLocks/>
          </p:cNvGrpSpPr>
          <p:nvPr/>
        </p:nvGrpSpPr>
        <p:grpSpPr bwMode="auto">
          <a:xfrm>
            <a:off x="0" y="3284538"/>
            <a:ext cx="576263" cy="555625"/>
            <a:chOff x="0" y="2115"/>
            <a:chExt cx="410" cy="396"/>
          </a:xfrm>
        </p:grpSpPr>
        <p:sp>
          <p:nvSpPr>
            <p:cNvPr id="13344" name="Oval 39"/>
            <p:cNvSpPr>
              <a:spLocks noChangeArrowheads="1"/>
            </p:cNvSpPr>
            <p:nvPr/>
          </p:nvSpPr>
          <p:spPr bwMode="auto">
            <a:xfrm rot="-2516665">
              <a:off x="0" y="2115"/>
              <a:ext cx="410" cy="396"/>
            </a:xfrm>
            <a:prstGeom prst="ellipse">
              <a:avLst/>
            </a:prstGeom>
            <a:solidFill>
              <a:srgbClr val="33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45" name="Oval 40"/>
            <p:cNvSpPr>
              <a:spLocks noChangeArrowheads="1"/>
            </p:cNvSpPr>
            <p:nvPr/>
          </p:nvSpPr>
          <p:spPr bwMode="auto">
            <a:xfrm rot="-2516665">
              <a:off x="58" y="2171"/>
              <a:ext cx="29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336" name="Group 41"/>
          <p:cNvGrpSpPr>
            <a:grpSpLocks/>
          </p:cNvGrpSpPr>
          <p:nvPr/>
        </p:nvGrpSpPr>
        <p:grpSpPr bwMode="auto">
          <a:xfrm rot="-2516665">
            <a:off x="8101013" y="3141663"/>
            <a:ext cx="650875" cy="628650"/>
            <a:chOff x="5442" y="0"/>
            <a:chExt cx="635" cy="635"/>
          </a:xfrm>
        </p:grpSpPr>
        <p:sp>
          <p:nvSpPr>
            <p:cNvPr id="13341" name="Oval 42"/>
            <p:cNvSpPr>
              <a:spLocks noChangeArrowheads="1"/>
            </p:cNvSpPr>
            <p:nvPr/>
          </p:nvSpPr>
          <p:spPr bwMode="auto">
            <a:xfrm>
              <a:off x="5442" y="0"/>
              <a:ext cx="635" cy="635"/>
            </a:xfrm>
            <a:prstGeom prst="ellipse">
              <a:avLst/>
            </a:prstGeom>
            <a:solidFill>
              <a:srgbClr val="33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42" name="Oval 43"/>
            <p:cNvSpPr>
              <a:spLocks noChangeArrowheads="1"/>
            </p:cNvSpPr>
            <p:nvPr/>
          </p:nvSpPr>
          <p:spPr bwMode="auto">
            <a:xfrm>
              <a:off x="5532" y="91"/>
              <a:ext cx="454" cy="45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343" name="Oval 44"/>
            <p:cNvSpPr>
              <a:spLocks noChangeArrowheads="1"/>
            </p:cNvSpPr>
            <p:nvPr/>
          </p:nvSpPr>
          <p:spPr bwMode="auto">
            <a:xfrm>
              <a:off x="5596" y="164"/>
              <a:ext cx="317" cy="317"/>
            </a:xfrm>
            <a:prstGeom prst="ellipse">
              <a:avLst/>
            </a:prstGeom>
            <a:solidFill>
              <a:srgbClr val="0066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1331913" y="1557338"/>
            <a:ext cx="2927350" cy="9144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課業壓力</a:t>
            </a:r>
          </a:p>
        </p:txBody>
      </p:sp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4932363" y="2349500"/>
            <a:ext cx="2927350" cy="9144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校園霸淩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1763713" y="3716338"/>
            <a:ext cx="3024187" cy="9144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親子冷漠</a:t>
            </a:r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1331913" y="5157788"/>
            <a:ext cx="7042150" cy="9144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媒體網路影響生命脫序</a:t>
            </a:r>
          </a:p>
        </p:txBody>
      </p:sp>
    </p:spTree>
    <p:extLst>
      <p:ext uri="{BB962C8B-B14F-4D97-AF65-F5344CB8AC3E}">
        <p14:creationId xmlns:p14="http://schemas.microsoft.com/office/powerpoint/2010/main" val="4204573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1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/>
      <p:bldP spid="99332" grpId="0"/>
      <p:bldP spid="99333" grpId="0"/>
      <p:bldP spid="99334" grpId="0"/>
      <p:bldP spid="99335" grpId="0"/>
      <p:bldP spid="99336" grpId="0"/>
      <p:bldP spid="99337" grpId="0"/>
      <p:bldP spid="99338" grpId="0"/>
      <p:bldP spid="99339" grpId="0"/>
      <p:bldP spid="99340" grpId="0"/>
      <p:bldP spid="99341" grpId="0"/>
      <p:bldP spid="99342" grpId="0"/>
      <p:bldP spid="71725" grpId="0" animBg="1"/>
      <p:bldP spid="71726" grpId="0" animBg="1"/>
      <p:bldP spid="71727" grpId="0" animBg="1"/>
      <p:bldP spid="717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5"/>
          <p:cNvSpPr>
            <a:spLocks noChangeArrowheads="1"/>
          </p:cNvSpPr>
          <p:nvPr/>
        </p:nvSpPr>
        <p:spPr bwMode="auto">
          <a:xfrm>
            <a:off x="379413" y="314325"/>
            <a:ext cx="784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事實上，孩子們面對的是</a:t>
            </a:r>
            <a:r>
              <a:rPr kumimoji="0" lang="en-US" altLang="zh-TW" sz="3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961299" y="1400324"/>
            <a:ext cx="750397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青少年需要從家庭生活中，學習如何愛與被愛，但是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172" name="文字方塊 10"/>
          <p:cNvSpPr txBox="1">
            <a:spLocks noChangeArrowheads="1"/>
          </p:cNvSpPr>
          <p:nvPr/>
        </p:nvSpPr>
        <p:spPr bwMode="auto">
          <a:xfrm>
            <a:off x="720725" y="5273876"/>
            <a:ext cx="7808913" cy="769441"/>
          </a:xfrm>
          <a:prstGeom prst="rect">
            <a:avLst/>
          </a:prstGeom>
          <a:solidFill>
            <a:srgbClr val="F9D5B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106-1/106-2/107-1 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三個學期，「問題處理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課程抽樣調查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青少年覺得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最常面對、需要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解決的問題！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47882" y="2301875"/>
          <a:ext cx="4027487" cy="25001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7942">
                  <a:extLst>
                    <a:ext uri="{9D8B030D-6E8A-4147-A177-3AD203B41FA5}">
                      <a16:colId xmlns:a16="http://schemas.microsoft.com/office/drawing/2014/main" val="4078640269"/>
                    </a:ext>
                  </a:extLst>
                </a:gridCol>
                <a:gridCol w="1279545">
                  <a:extLst>
                    <a:ext uri="{9D8B030D-6E8A-4147-A177-3AD203B41FA5}">
                      <a16:colId xmlns:a16="http://schemas.microsoft.com/office/drawing/2014/main" val="403100438"/>
                    </a:ext>
                  </a:extLst>
                </a:gridCol>
              </a:tblGrid>
              <a:tr h="396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待解決問題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759471513"/>
                  </a:ext>
                </a:extLst>
              </a:tr>
              <a:tr h="396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我擔心考不上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理想的學校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1189217935"/>
                  </a:ext>
                </a:extLst>
              </a:tr>
              <a:tr h="701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我很在意他人的眼光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390625303"/>
                  </a:ext>
                </a:extLst>
              </a:tr>
              <a:tr h="701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情緒常受環境或</a:t>
                      </a:r>
                      <a:endParaRPr lang="en-US" altLang="zh-TW" sz="20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事情的影響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350844393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48853"/>
              </p:ext>
            </p:extLst>
          </p:nvPr>
        </p:nvGraphicFramePr>
        <p:xfrm>
          <a:off x="452438" y="2317842"/>
          <a:ext cx="4027487" cy="2500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7942">
                  <a:extLst>
                    <a:ext uri="{9D8B030D-6E8A-4147-A177-3AD203B41FA5}">
                      <a16:colId xmlns:a16="http://schemas.microsoft.com/office/drawing/2014/main" val="4078640269"/>
                    </a:ext>
                  </a:extLst>
                </a:gridCol>
                <a:gridCol w="1279545">
                  <a:extLst>
                    <a:ext uri="{9D8B030D-6E8A-4147-A177-3AD203B41FA5}">
                      <a16:colId xmlns:a16="http://schemas.microsoft.com/office/drawing/2014/main" val="403100438"/>
                    </a:ext>
                  </a:extLst>
                </a:gridCol>
              </a:tblGrid>
              <a:tr h="396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待解決問題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家庭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排名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759471513"/>
                  </a:ext>
                </a:extLst>
              </a:tr>
              <a:tr h="701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我常常跟兄弟姊妹吵架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1189217935"/>
                  </a:ext>
                </a:extLst>
              </a:tr>
              <a:tr h="3964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不知道怎樣和家人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談心、聊天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390625303"/>
                  </a:ext>
                </a:extLst>
              </a:tr>
              <a:tr h="7013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父母對我的表現</a:t>
                      </a:r>
                      <a:endParaRPr lang="en-US" altLang="zh-TW" sz="200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常常不滿意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9" marR="91439" marT="45740" marB="45740" anchor="ctr"/>
                </a:tc>
                <a:extLst>
                  <a:ext uri="{0D108BD9-81ED-4DB2-BD59-A6C34878D82A}">
                    <a16:rowId xmlns:a16="http://schemas.microsoft.com/office/drawing/2014/main" val="235084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421566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然而，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幸福感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同樣集中於來自家庭與同儕的「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和諧的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親友關係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正向的情感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540005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資料來源：得勝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者教育協會與台灣大哥大基金會共同進行的「選擇快樂的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：台灣青少年幸福感之實徵研究」（吳庶深、林志聖，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2009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295636" y="1347929"/>
            <a:ext cx="6768752" cy="2448272"/>
          </a:xfrm>
          <a:prstGeom prst="roundRect">
            <a:avLst/>
          </a:prstGeom>
          <a:solidFill>
            <a:srgbClr val="FFFF99"/>
          </a:solidFill>
          <a:ln w="635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青少年心理</a:t>
            </a:r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傷害來源</a:t>
            </a:r>
            <a:r>
              <a:rPr lang="zh-TW" altLang="en-US" sz="3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朋友與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59.2%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17.6%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79413" y="314325"/>
            <a:ext cx="784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事實上，孩子們面對的是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64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5"/>
          <p:cNvSpPr>
            <a:spLocks noChangeArrowheads="1"/>
          </p:cNvSpPr>
          <p:nvPr/>
        </p:nvSpPr>
        <p:spPr bwMode="auto">
          <a:xfrm>
            <a:off x="481013" y="247650"/>
            <a:ext cx="7488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得勝者教育協會</a:t>
            </a:r>
          </a:p>
        </p:txBody>
      </p:sp>
      <p:sp>
        <p:nvSpPr>
          <p:cNvPr id="4" name="矩形 3"/>
          <p:cNvSpPr/>
          <p:nvPr/>
        </p:nvSpPr>
        <p:spPr>
          <a:xfrm>
            <a:off x="520700" y="1117600"/>
            <a:ext cx="73723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台灣非營利機構</a:t>
            </a:r>
            <a:r>
              <a:rPr kumimoji="0" lang="zh-TW" alt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kumimoji="0" lang="zh-TW" altLang="zh-TW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運用社區志工人力，在全</a:t>
            </a:r>
            <a:r>
              <a:rPr kumimoji="0" lang="zh-TW" alt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</a:t>
            </a:r>
            <a:r>
              <a:rPr kumimoji="0" lang="zh-TW" altLang="zh-TW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校園（國中為主）</a:t>
            </a:r>
            <a:r>
              <a:rPr kumimoji="0" lang="zh-TW" altLang="zh-TW" sz="3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</a:t>
            </a:r>
            <a:endParaRPr kumimoji="0" lang="en-US" altLang="zh-TW" sz="32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kern="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</a:t>
            </a:r>
            <a:r>
              <a:rPr kumimoji="0" lang="zh-TW" altLang="zh-TW" sz="3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生命</a:t>
            </a:r>
            <a:r>
              <a:rPr kumimoji="0" lang="zh-TW" altLang="zh-TW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教育課程與活動。</a:t>
            </a:r>
          </a:p>
        </p:txBody>
      </p:sp>
      <p:pic>
        <p:nvPicPr>
          <p:cNvPr id="3076" name="圖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60688"/>
            <a:ext cx="471963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圖片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638" y="2967038"/>
            <a:ext cx="442436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標楷體" pitchFamily="65" charset="-12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Lucida Grande" charset="0"/>
            <a:ea typeface="標楷體" pitchFamily="65" charset="-120"/>
            <a:sym typeface="Lucida Grande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462</Words>
  <Application>Microsoft Office PowerPoint</Application>
  <PresentationFormat>如螢幕大小 (4:3)</PresentationFormat>
  <Paragraphs>104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Futura</vt:lpstr>
      <vt:lpstr>Gulim</vt:lpstr>
      <vt:lpstr>Lucida Grande</vt:lpstr>
      <vt:lpstr>全真粗圓體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3_Office 佈景主題</vt:lpstr>
      <vt:lpstr>1_Office 佈景主題</vt:lpstr>
      <vt:lpstr>6_Office 佈景主題</vt:lpstr>
      <vt:lpstr>生命教育在台灣 【台灣得勝者計畫-校園實施概況】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編輯</cp:lastModifiedBy>
  <cp:revision>122</cp:revision>
  <dcterms:created xsi:type="dcterms:W3CDTF">2018-09-04T09:47:03Z</dcterms:created>
  <dcterms:modified xsi:type="dcterms:W3CDTF">2019-08-20T04:43:35Z</dcterms:modified>
</cp:coreProperties>
</file>